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0" r:id="rId3"/>
  </p:sldMasterIdLst>
  <p:notesMasterIdLst>
    <p:notesMasterId r:id="rId79"/>
  </p:notesMasterIdLst>
  <p:sldIdLst>
    <p:sldId id="256" r:id="rId4"/>
    <p:sldId id="304" r:id="rId5"/>
    <p:sldId id="341" r:id="rId6"/>
    <p:sldId id="340" r:id="rId7"/>
    <p:sldId id="338" r:id="rId8"/>
    <p:sldId id="312" r:id="rId9"/>
    <p:sldId id="302" r:id="rId10"/>
    <p:sldId id="303" r:id="rId11"/>
    <p:sldId id="305" r:id="rId12"/>
    <p:sldId id="261" r:id="rId13"/>
    <p:sldId id="260" r:id="rId14"/>
    <p:sldId id="262" r:id="rId15"/>
    <p:sldId id="269" r:id="rId16"/>
    <p:sldId id="264" r:id="rId17"/>
    <p:sldId id="266" r:id="rId18"/>
    <p:sldId id="263" r:id="rId19"/>
    <p:sldId id="267" r:id="rId20"/>
    <p:sldId id="354" r:id="rId21"/>
    <p:sldId id="308" r:id="rId22"/>
    <p:sldId id="307" r:id="rId23"/>
    <p:sldId id="270" r:id="rId24"/>
    <p:sldId id="306" r:id="rId25"/>
    <p:sldId id="342" r:id="rId26"/>
    <p:sldId id="343" r:id="rId27"/>
    <p:sldId id="344" r:id="rId28"/>
    <p:sldId id="345" r:id="rId29"/>
    <p:sldId id="353" r:id="rId30"/>
    <p:sldId id="273" r:id="rId31"/>
    <p:sldId id="328" r:id="rId32"/>
    <p:sldId id="329" r:id="rId33"/>
    <p:sldId id="356" r:id="rId34"/>
    <p:sldId id="357" r:id="rId35"/>
    <p:sldId id="330" r:id="rId36"/>
    <p:sldId id="331" r:id="rId37"/>
    <p:sldId id="332" r:id="rId38"/>
    <p:sldId id="333" r:id="rId39"/>
    <p:sldId id="334" r:id="rId40"/>
    <p:sldId id="265" r:id="rId41"/>
    <p:sldId id="282" r:id="rId42"/>
    <p:sldId id="327" r:id="rId43"/>
    <p:sldId id="279" r:id="rId44"/>
    <p:sldId id="286" r:id="rId45"/>
    <p:sldId id="287" r:id="rId46"/>
    <p:sldId id="339" r:id="rId47"/>
    <p:sldId id="284" r:id="rId48"/>
    <p:sldId id="285" r:id="rId49"/>
    <p:sldId id="335" r:id="rId50"/>
    <p:sldId id="361" r:id="rId51"/>
    <p:sldId id="359" r:id="rId52"/>
    <p:sldId id="360" r:id="rId53"/>
    <p:sldId id="276" r:id="rId54"/>
    <p:sldId id="358" r:id="rId55"/>
    <p:sldId id="295" r:id="rId56"/>
    <p:sldId id="320" r:id="rId57"/>
    <p:sldId id="321" r:id="rId58"/>
    <p:sldId id="322" r:id="rId59"/>
    <p:sldId id="323" r:id="rId60"/>
    <p:sldId id="324" r:id="rId61"/>
    <p:sldId id="325" r:id="rId62"/>
    <p:sldId id="326" r:id="rId63"/>
    <p:sldId id="294" r:id="rId64"/>
    <p:sldId id="336" r:id="rId65"/>
    <p:sldId id="355" r:id="rId66"/>
    <p:sldId id="346" r:id="rId67"/>
    <p:sldId id="274" r:id="rId68"/>
    <p:sldId id="352" r:id="rId69"/>
    <p:sldId id="275" r:id="rId70"/>
    <p:sldId id="347" r:id="rId71"/>
    <p:sldId id="348" r:id="rId72"/>
    <p:sldId id="349" r:id="rId73"/>
    <p:sldId id="350" r:id="rId74"/>
    <p:sldId id="351" r:id="rId75"/>
    <p:sldId id="281" r:id="rId76"/>
    <p:sldId id="283" r:id="rId77"/>
    <p:sldId id="288" r:id="rId7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3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82" Type="http://schemas.openxmlformats.org/officeDocument/2006/relationships/theme" Target="theme/theme1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77" Type="http://schemas.openxmlformats.org/officeDocument/2006/relationships/slide" Target="slides/slide74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80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8E3200-2280-D149-A3BE-AA8069637C32}" type="datetimeFigureOut">
              <a:rPr lang="en-US" smtClean="0"/>
              <a:t>4/19/19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D419EA-28D7-2D42-97B5-83F9A617B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940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90063-7643-4C68-9D4C-898CBB74E88B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915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none"/>
        </p:style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26882"/>
            <a:ext cx="9144000" cy="1655762"/>
          </a:xfr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83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928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36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7B72"/>
              </a:buClr>
              <a:buFont typeface="Calibri"/>
              <a:buNone/>
              <a:defRPr sz="6000" b="0" i="0" u="none" strike="noStrike" cap="none">
                <a:solidFill>
                  <a:srgbClr val="F37B7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5586844" y="6356348"/>
            <a:ext cx="949036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>
                <a:buClr>
                  <a:srgbClr val="000000"/>
                </a:buClr>
                <a:buSzPct val="25000"/>
                <a:buFont typeface="Calibri"/>
                <a:buNone/>
              </a:pPr>
              <a:t>‹#›</a:t>
            </a:fld>
            <a:endParaRPr lang="en-US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" name="Shape 25"/>
          <p:cNvCxnSpPr/>
          <p:nvPr/>
        </p:nvCxnSpPr>
        <p:spPr>
          <a:xfrm rot="10800000" flipH="1">
            <a:off x="831850" y="4562474"/>
            <a:ext cx="10521949" cy="26986"/>
          </a:xfrm>
          <a:prstGeom prst="straightConnector1">
            <a:avLst/>
          </a:prstGeom>
          <a:noFill/>
          <a:ln w="38100" cap="flat" cmpd="sng">
            <a:solidFill>
              <a:srgbClr val="25ADCC"/>
            </a:solidFill>
            <a:prstDash val="solid"/>
            <a:miter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7B72"/>
              </a:buClr>
              <a:buFont typeface="Calibri"/>
              <a:buNone/>
              <a:defRPr sz="4400" b="0" i="0" u="none" strike="noStrike" cap="none">
                <a:solidFill>
                  <a:srgbClr val="F37B7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60375" marR="0" lvl="0" indent="-23177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charset="0"/>
              <a:buChar char="•"/>
              <a:tabLst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5" name="Shape 15"/>
          <p:cNvSpPr txBox="1">
            <a:spLocks noGrp="1"/>
          </p:cNvSpPr>
          <p:nvPr>
            <p:ph type="dt" idx="10"/>
          </p:nvPr>
        </p:nvSpPr>
        <p:spPr>
          <a:xfrm>
            <a:off x="5586844" y="6356348"/>
            <a:ext cx="949036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>
                <a:buClr>
                  <a:srgbClr val="000000"/>
                </a:buClr>
                <a:buSzPct val="25000"/>
                <a:buFont typeface="Calibri"/>
                <a:buNone/>
              </a:pPr>
              <a:t>‹#›</a:t>
            </a:fld>
            <a:endParaRPr lang="en-US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" name="Shape 18"/>
          <p:cNvCxnSpPr/>
          <p:nvPr/>
        </p:nvCxnSpPr>
        <p:spPr>
          <a:xfrm>
            <a:off x="838200" y="1428757"/>
            <a:ext cx="10515599" cy="10383"/>
          </a:xfrm>
          <a:prstGeom prst="straightConnector1">
            <a:avLst/>
          </a:prstGeom>
          <a:noFill/>
          <a:ln w="38100" cap="flat" cmpd="sng">
            <a:solidFill>
              <a:srgbClr val="25ADCC"/>
            </a:solidFill>
            <a:prstDash val="solid"/>
            <a:miter/>
            <a:headEnd type="none" w="med" len="med"/>
            <a:tailEnd type="none" w="med" len="med"/>
          </a:ln>
        </p:spPr>
      </p:cxn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7B72"/>
              </a:buClr>
              <a:buFont typeface="Calibri"/>
              <a:buNone/>
              <a:defRPr sz="4400" b="0" i="0" u="none" strike="noStrike" cap="none">
                <a:solidFill>
                  <a:srgbClr val="F37B7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 dirty="0"/>
          </a:p>
        </p:txBody>
      </p:sp>
      <p:sp>
        <p:nvSpPr>
          <p:cNvPr id="15" name="Shape 15"/>
          <p:cNvSpPr txBox="1">
            <a:spLocks noGrp="1"/>
          </p:cNvSpPr>
          <p:nvPr>
            <p:ph type="dt" idx="10"/>
          </p:nvPr>
        </p:nvSpPr>
        <p:spPr>
          <a:xfrm>
            <a:off x="5586844" y="6356348"/>
            <a:ext cx="949036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>
                <a:buClr>
                  <a:srgbClr val="000000"/>
                </a:buClr>
                <a:buSzPct val="25000"/>
                <a:buFont typeface="Calibri"/>
                <a:buNone/>
              </a:pPr>
              <a:t>‹#›</a:t>
            </a:fld>
            <a:endParaRPr lang="en-US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7B72"/>
              </a:buClr>
              <a:buFont typeface="Calibri"/>
              <a:buNone/>
              <a:defRPr sz="4400" b="0" i="0" u="none" strike="noStrike" cap="none">
                <a:solidFill>
                  <a:srgbClr val="F37B7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5586844" y="6356348"/>
            <a:ext cx="949036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>
                <a:buClr>
                  <a:srgbClr val="000000"/>
                </a:buClr>
                <a:buSzPct val="25000"/>
                <a:buFont typeface="Calibri"/>
                <a:buNone/>
              </a:pPr>
              <a:t>‹#›</a:t>
            </a:fld>
            <a:endParaRPr lang="en-US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" name="Shape 33"/>
          <p:cNvCxnSpPr/>
          <p:nvPr/>
        </p:nvCxnSpPr>
        <p:spPr>
          <a:xfrm rot="10800000" flipH="1">
            <a:off x="838200" y="1419225"/>
            <a:ext cx="10521949" cy="26986"/>
          </a:xfrm>
          <a:prstGeom prst="straightConnector1">
            <a:avLst/>
          </a:prstGeom>
          <a:noFill/>
          <a:ln w="38100" cap="flat" cmpd="sng">
            <a:solidFill>
              <a:srgbClr val="25ADCC"/>
            </a:solidFill>
            <a:prstDash val="solid"/>
            <a:miter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7B72"/>
              </a:buClr>
              <a:buFont typeface="Calibri"/>
              <a:buNone/>
              <a:defRPr sz="4400" b="0" i="0" u="none" strike="noStrike" cap="none">
                <a:solidFill>
                  <a:srgbClr val="F37B7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6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6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5586844" y="6356348"/>
            <a:ext cx="949036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>
                <a:buClr>
                  <a:srgbClr val="000000"/>
                </a:buClr>
                <a:buSzPct val="25000"/>
                <a:buFont typeface="Calibri"/>
                <a:buNone/>
              </a:pPr>
              <a:t>‹#›</a:t>
            </a:fld>
            <a:endParaRPr lang="en-US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" name="Shape 43"/>
          <p:cNvCxnSpPr/>
          <p:nvPr/>
        </p:nvCxnSpPr>
        <p:spPr>
          <a:xfrm rot="10800000" flipH="1">
            <a:off x="839787" y="2505073"/>
            <a:ext cx="5157787" cy="0"/>
          </a:xfrm>
          <a:prstGeom prst="straightConnector1">
            <a:avLst/>
          </a:prstGeom>
          <a:noFill/>
          <a:ln w="38100" cap="flat" cmpd="sng">
            <a:solidFill>
              <a:srgbClr val="25ADCC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44" name="Shape 44"/>
          <p:cNvCxnSpPr/>
          <p:nvPr/>
        </p:nvCxnSpPr>
        <p:spPr>
          <a:xfrm>
            <a:off x="6172200" y="2490783"/>
            <a:ext cx="5187950" cy="9526"/>
          </a:xfrm>
          <a:prstGeom prst="straightConnector1">
            <a:avLst/>
          </a:prstGeom>
          <a:noFill/>
          <a:ln w="38100" cap="flat" cmpd="sng">
            <a:solidFill>
              <a:srgbClr val="25ADCC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45" name="Shape 45"/>
          <p:cNvCxnSpPr/>
          <p:nvPr/>
        </p:nvCxnSpPr>
        <p:spPr>
          <a:xfrm rot="10800000" flipH="1">
            <a:off x="838200" y="1419225"/>
            <a:ext cx="10521949" cy="26986"/>
          </a:xfrm>
          <a:prstGeom prst="straightConnector1">
            <a:avLst/>
          </a:prstGeom>
          <a:noFill/>
          <a:ln w="38100" cap="flat" cmpd="sng">
            <a:solidFill>
              <a:srgbClr val="25ADCC"/>
            </a:solidFill>
            <a:prstDash val="solid"/>
            <a:miter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7B72"/>
              </a:buClr>
              <a:buFont typeface="Calibri"/>
              <a:buNone/>
              <a:defRPr sz="3200" b="0" i="0" u="none" strike="noStrike" cap="none">
                <a:solidFill>
                  <a:srgbClr val="F37B7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77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127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dt" idx="10"/>
          </p:nvPr>
        </p:nvSpPr>
        <p:spPr>
          <a:xfrm>
            <a:off x="5586844" y="6356348"/>
            <a:ext cx="949036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51" name="Shape 5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>
                <a:buClr>
                  <a:srgbClr val="000000"/>
                </a:buClr>
                <a:buSzPct val="25000"/>
                <a:buFont typeface="Calibri"/>
                <a:buNone/>
              </a:pPr>
              <a:t>‹#›</a:t>
            </a:fld>
            <a:endParaRPr lang="en-US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3" name="Shape 53"/>
          <p:cNvCxnSpPr/>
          <p:nvPr/>
        </p:nvCxnSpPr>
        <p:spPr>
          <a:xfrm>
            <a:off x="839787" y="2043906"/>
            <a:ext cx="3932237" cy="13492"/>
          </a:xfrm>
          <a:prstGeom prst="straightConnector1">
            <a:avLst/>
          </a:prstGeom>
          <a:noFill/>
          <a:ln w="38100" cap="flat" cmpd="sng">
            <a:solidFill>
              <a:srgbClr val="25ADCC"/>
            </a:solidFill>
            <a:prstDash val="solid"/>
            <a:miter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37B72"/>
              </a:buClr>
              <a:buFont typeface="Calibri"/>
              <a:buNone/>
              <a:defRPr sz="3200" b="0" i="0" u="none" strike="noStrike" cap="none">
                <a:solidFill>
                  <a:srgbClr val="F37B7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5586844" y="6356348"/>
            <a:ext cx="949036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kern="0">
              <a:solidFill>
                <a:srgbClr val="000000"/>
              </a:solidFill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>
                <a:buClr>
                  <a:srgbClr val="000000"/>
                </a:buClr>
                <a:buSzPct val="25000"/>
                <a:buFont typeface="Calibri"/>
                <a:buNone/>
              </a:pPr>
              <a:t>‹#›</a:t>
            </a:fld>
            <a:endParaRPr lang="en-US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839787" y="2043906"/>
            <a:ext cx="3932237" cy="13492"/>
          </a:xfrm>
          <a:prstGeom prst="straightConnector1">
            <a:avLst/>
          </a:prstGeom>
          <a:noFill/>
          <a:ln w="38100" cap="flat" cmpd="sng">
            <a:solidFill>
              <a:srgbClr val="25ADCC"/>
            </a:solidFill>
            <a:prstDash val="solid"/>
            <a:miter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9536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586847" y="6356348"/>
            <a:ext cx="949037" cy="365125"/>
          </a:xfrm>
          <a:prstGeom prst="rect">
            <a:avLst/>
          </a:prstGeom>
        </p:spPr>
        <p:txBody>
          <a:bodyPr/>
          <a:lstStyle/>
          <a:p>
            <a:fld id="{E7884882-FB12-4BC8-9960-9AD8104D7FAE}" type="datetimeFigureOut">
              <a:rPr lang="en-US" sz="1400" kern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pPr/>
              <a:t>4/19/19</a:t>
            </a:fld>
            <a:endParaRPr lang="en-US" sz="1400" kern="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sz="1400" kern="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z="1400" kern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pPr/>
              <a:t>‹#›</a:t>
            </a:fld>
            <a:endParaRPr lang="en-US" sz="1400" kern="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0868" y="6356348"/>
            <a:ext cx="1063336" cy="365125"/>
          </a:xfrm>
        </p:spPr>
        <p:txBody>
          <a:bodyPr/>
          <a:lstStyle/>
          <a:p>
            <a:fld id="{3FD6025F-CBD7-8843-B7B3-E2F645F94A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4/19/19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F37B7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6025F-CBD7-8843-B7B3-E2F645F94A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4/19/19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58CDD8-5622-4D06-9165-8486FE73D54E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838200" y="1428757"/>
            <a:ext cx="10515600" cy="10384"/>
          </a:xfrm>
          <a:prstGeom prst="line">
            <a:avLst/>
          </a:prstGeom>
          <a:ln w="38100">
            <a:solidFill>
              <a:srgbClr val="25ADC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rgbClr val="F37B7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6025F-CBD7-8843-B7B3-E2F645F94A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4/19/19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58CDD8-5622-4D06-9165-8486FE73D54E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831850" y="4562475"/>
            <a:ext cx="10521950" cy="26986"/>
          </a:xfrm>
          <a:prstGeom prst="line">
            <a:avLst/>
          </a:prstGeom>
          <a:ln w="38100">
            <a:solidFill>
              <a:srgbClr val="25ADC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F37B7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6025F-CBD7-8843-B7B3-E2F645F94A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4/19/19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58CDD8-5622-4D06-9165-8486FE73D54E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200" y="1419225"/>
            <a:ext cx="10521950" cy="26986"/>
          </a:xfrm>
          <a:prstGeom prst="line">
            <a:avLst/>
          </a:prstGeom>
          <a:ln w="38100">
            <a:solidFill>
              <a:srgbClr val="25ADC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F37B7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6025F-CBD7-8843-B7B3-E2F645F94A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4/19/19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58CDD8-5622-4D06-9165-8486FE73D54E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839788" y="2505073"/>
            <a:ext cx="5157787" cy="2"/>
          </a:xfrm>
          <a:prstGeom prst="line">
            <a:avLst/>
          </a:prstGeom>
          <a:ln w="38100">
            <a:solidFill>
              <a:srgbClr val="25ADC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172200" y="2490783"/>
            <a:ext cx="5187950" cy="9528"/>
          </a:xfrm>
          <a:prstGeom prst="line">
            <a:avLst/>
          </a:prstGeom>
          <a:ln w="38100">
            <a:solidFill>
              <a:srgbClr val="25ADC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838200" y="1419225"/>
            <a:ext cx="10521950" cy="26986"/>
          </a:xfrm>
          <a:prstGeom prst="line">
            <a:avLst/>
          </a:prstGeom>
          <a:ln w="38100">
            <a:solidFill>
              <a:srgbClr val="25ADC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4" name="Picture 2" descr="https://sgrc.iu.edu/img/IU_Science_Gateways_Research_Center_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6035" y="5980739"/>
            <a:ext cx="2545976" cy="75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>
                <a:solidFill>
                  <a:srgbClr val="F37B7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6025F-CBD7-8843-B7B3-E2F645F94A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4/19/19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58CDD8-5622-4D06-9165-8486FE73D54E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838200" y="1460789"/>
            <a:ext cx="10521950" cy="26986"/>
          </a:xfrm>
          <a:prstGeom prst="line">
            <a:avLst/>
          </a:prstGeom>
          <a:ln w="38100">
            <a:solidFill>
              <a:srgbClr val="25ADC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" name="Picture 2" descr="https://sgrc.iu.edu/img/IU_Science_Gateways_Research_Center_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6035" y="5980739"/>
            <a:ext cx="2545976" cy="75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6025F-CBD7-8843-B7B3-E2F645F94A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4/19/19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58CDD8-5622-4D06-9165-8486FE73D54E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pic>
        <p:nvPicPr>
          <p:cNvPr id="5" name="Picture 2" descr="https://sgrc.iu.edu/img/IU_Science_Gateways_Research_Center_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6035" y="5980739"/>
            <a:ext cx="2545976" cy="75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3200">
                <a:solidFill>
                  <a:srgbClr val="F37B7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6025F-CBD7-8843-B7B3-E2F645F94A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4/19/19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58CDD8-5622-4D06-9165-8486FE73D54E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839788" y="2043906"/>
            <a:ext cx="3932237" cy="13492"/>
          </a:xfrm>
          <a:prstGeom prst="line">
            <a:avLst/>
          </a:prstGeom>
          <a:ln w="38100">
            <a:solidFill>
              <a:srgbClr val="25ADC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solidFill>
                  <a:srgbClr val="F37B7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6025F-CBD7-8843-B7B3-E2F645F94A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4/19/19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58CDD8-5622-4D06-9165-8486FE73D54E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839788" y="2043906"/>
            <a:ext cx="3932237" cy="13492"/>
          </a:xfrm>
          <a:prstGeom prst="line">
            <a:avLst/>
          </a:prstGeom>
          <a:ln w="38100">
            <a:solidFill>
              <a:srgbClr val="25ADC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20093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7A1D-1441-154F-9DEE-5A68C865EA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4/19/19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8CDD8-5622-4D06-9165-8486FE73D54E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pic>
        <p:nvPicPr>
          <p:cNvPr id="1026" name="Picture 2" descr="https://sgrc.iu.edu/img/IU_Science_Gateways_Research_Center_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3988" y="5970255"/>
            <a:ext cx="2545976" cy="75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426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451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30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06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517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586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4F97F-892C-EE48-BB49-5E29AB1EEBAD}" type="datetimeFigureOut">
              <a:rPr lang="en-US" smtClean="0"/>
              <a:t>4/19/19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77B8B-D8E3-2B41-8034-8FD968637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43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-13855" y="6286998"/>
            <a:ext cx="2521528" cy="5539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015916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86845" y="6356348"/>
            <a:ext cx="9490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025F-CBD7-8843-B7B3-E2F645F94A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4/19/19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41" y="6048924"/>
            <a:ext cx="3037609" cy="667354"/>
          </a:xfrm>
          <a:prstGeom prst="rect">
            <a:avLst/>
          </a:prstGeom>
        </p:spPr>
      </p:pic>
      <p:pic>
        <p:nvPicPr>
          <p:cNvPr id="5" name="Picture 2" descr="https://sgrc.iu.edu/img/IU_Science_Gateways_Research_Center_Logo.pn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6035" y="5980739"/>
            <a:ext cx="2545976" cy="75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719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tools.ietf.org/html/rfc6749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dirty="0"/>
              <a:t>Science Gateway Security Considerations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Applications of OAuth2 and OpenID Connect to Science Gateways</a:t>
            </a:r>
          </a:p>
        </p:txBody>
      </p:sp>
      <p:sp>
        <p:nvSpPr>
          <p:cNvPr id="4" name="Rectangle 3"/>
          <p:cNvSpPr/>
          <p:nvPr/>
        </p:nvSpPr>
        <p:spPr>
          <a:xfrm>
            <a:off x="4356998" y="6101834"/>
            <a:ext cx="34780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https://tools.ietf.org/html/rfc6749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3921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Entities on a Network</a:t>
            </a:r>
          </a:p>
        </p:txBody>
      </p:sp>
      <p:sp>
        <p:nvSpPr>
          <p:cNvPr id="5" name="Rectangle 4"/>
          <p:cNvSpPr/>
          <p:nvPr/>
        </p:nvSpPr>
        <p:spPr>
          <a:xfrm>
            <a:off x="2143169" y="2617937"/>
            <a:ext cx="1528175" cy="276825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Entity 1</a:t>
            </a:r>
          </a:p>
        </p:txBody>
      </p:sp>
      <p:sp>
        <p:nvSpPr>
          <p:cNvPr id="6" name="Rectangle 5"/>
          <p:cNvSpPr/>
          <p:nvPr/>
        </p:nvSpPr>
        <p:spPr>
          <a:xfrm>
            <a:off x="8000578" y="2617936"/>
            <a:ext cx="1528175" cy="276825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Entity 2</a:t>
            </a:r>
          </a:p>
        </p:txBody>
      </p:sp>
      <p:cxnSp>
        <p:nvCxnSpPr>
          <p:cNvPr id="8" name="Straight Arrow Connector 7"/>
          <p:cNvCxnSpPr>
            <a:stCxn id="5" idx="3"/>
            <a:endCxn id="6" idx="1"/>
          </p:cNvCxnSpPr>
          <p:nvPr/>
        </p:nvCxnSpPr>
        <p:spPr>
          <a:xfrm flipV="1">
            <a:off x="3671344" y="4002063"/>
            <a:ext cx="4329234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496844" y="4282985"/>
            <a:ext cx="2678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Network Communications </a:t>
            </a:r>
          </a:p>
          <a:p>
            <a:pPr algn="ctr"/>
            <a:r>
              <a:rPr lang="en-US" dirty="0"/>
              <a:t>(TCP/IP)</a:t>
            </a:r>
          </a:p>
        </p:txBody>
      </p:sp>
    </p:spTree>
    <p:extLst>
      <p:ext uri="{BB962C8B-B14F-4D97-AF65-F5344CB8AC3E}">
        <p14:creationId xmlns:p14="http://schemas.microsoft.com/office/powerpoint/2010/main" val="370186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99637"/>
              </p:ext>
            </p:extLst>
          </p:nvPr>
        </p:nvGraphicFramePr>
        <p:xfrm>
          <a:off x="850900" y="190502"/>
          <a:ext cx="10515600" cy="598652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7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2097">
                <a:tc>
                  <a:txBody>
                    <a:bodyPr/>
                    <a:lstStyle/>
                    <a:p>
                      <a:r>
                        <a:rPr lang="en-US" sz="2400" dirty="0"/>
                        <a:t>Security Concept</a:t>
                      </a:r>
                      <a:r>
                        <a:rPr lang="en-US" sz="2400" baseline="0" dirty="0"/>
                        <a:t> 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001">
                <a:tc>
                  <a:txBody>
                    <a:bodyPr/>
                    <a:lstStyle/>
                    <a:p>
                      <a:r>
                        <a:rPr lang="en-US" sz="2400" dirty="0"/>
                        <a:t>Identity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Entities have unique identities.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9461">
                <a:tc>
                  <a:txBody>
                    <a:bodyPr/>
                    <a:lstStyle/>
                    <a:p>
                      <a:r>
                        <a:rPr lang="en-US" sz="2400" dirty="0"/>
                        <a:t>Authentication (</a:t>
                      </a:r>
                      <a:r>
                        <a:rPr lang="en-US" sz="2400" dirty="0" err="1"/>
                        <a:t>AuthN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Entities can establish and prove their identities.  Commonly</a:t>
                      </a:r>
                      <a:r>
                        <a:rPr lang="en-US" sz="2400" baseline="0" dirty="0"/>
                        <a:t> implemented with public-private key pairs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2695">
                <a:tc>
                  <a:txBody>
                    <a:bodyPr/>
                    <a:lstStyle/>
                    <a:p>
                      <a:r>
                        <a:rPr lang="en-US" sz="2400" dirty="0"/>
                        <a:t>Authorization (</a:t>
                      </a:r>
                      <a:r>
                        <a:rPr lang="en-US" sz="2400" dirty="0" err="1"/>
                        <a:t>AuthZ</a:t>
                      </a:r>
                      <a:r>
                        <a:rPr lang="en-US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How an entity responds to a request from another entity.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dirty="0"/>
                        <a:t>Usually coupled with authentication.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2695">
                <a:tc>
                  <a:txBody>
                    <a:bodyPr/>
                    <a:lstStyle/>
                    <a:p>
                      <a:r>
                        <a:rPr lang="en-US" sz="2400" dirty="0"/>
                        <a:t>Message Signing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Entities</a:t>
                      </a:r>
                      <a:r>
                        <a:rPr lang="en-US" sz="2400" baseline="0" dirty="0"/>
                        <a:t> can verify that messages came from a particular authenticated entity.  Implemented with cryptographic keys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20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Message Integrity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Detecting</a:t>
                      </a:r>
                      <a:r>
                        <a:rPr lang="en-US" sz="2400" baseline="0" dirty="0"/>
                        <a:t> if the network message between entities has been altered. Implemented with message digests (hashes).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2097">
                <a:tc>
                  <a:txBody>
                    <a:bodyPr/>
                    <a:lstStyle/>
                    <a:p>
                      <a:r>
                        <a:rPr lang="en-US" sz="2400" dirty="0"/>
                        <a:t>Message</a:t>
                      </a:r>
                      <a:r>
                        <a:rPr lang="en-US" sz="2400" baseline="0" dirty="0"/>
                        <a:t> Privacy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Communications</a:t>
                      </a:r>
                      <a:r>
                        <a:rPr lang="en-US" sz="2400" baseline="0" dirty="0"/>
                        <a:t> between entities can only be read by those entities. Implemented with encryption, shared secret keys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2097">
                <a:tc>
                  <a:txBody>
                    <a:bodyPr/>
                    <a:lstStyle/>
                    <a:p>
                      <a:r>
                        <a:rPr lang="en-US" sz="2400" dirty="0"/>
                        <a:t>Message</a:t>
                      </a:r>
                      <a:r>
                        <a:rPr lang="en-US" sz="2400" baseline="0" dirty="0"/>
                        <a:t> Singularity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Each message between entities</a:t>
                      </a:r>
                      <a:r>
                        <a:rPr lang="en-US" sz="2400" baseline="0" dirty="0"/>
                        <a:t> is unique. Avoids accidental or malicious replays. Uses </a:t>
                      </a:r>
                      <a:r>
                        <a:rPr lang="en-US" sz="2400" baseline="0" dirty="0" err="1"/>
                        <a:t>nonces</a:t>
                      </a:r>
                      <a:r>
                        <a:rPr lang="en-US" sz="2400" baseline="0" dirty="0"/>
                        <a:t>, timestamps, etc.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352800" y="6273800"/>
            <a:ext cx="5448300" cy="4616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Some Basic Network Security Concepts</a:t>
            </a:r>
          </a:p>
        </p:txBody>
      </p:sp>
    </p:spTree>
    <p:extLst>
      <p:ext uri="{BB962C8B-B14F-4D97-AF65-F5344CB8AC3E}">
        <p14:creationId xmlns:p14="http://schemas.microsoft.com/office/powerpoint/2010/main" val="1782302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Authorization Problem</a:t>
            </a:r>
          </a:p>
        </p:txBody>
      </p:sp>
      <p:sp>
        <p:nvSpPr>
          <p:cNvPr id="5" name="Rectangle 4"/>
          <p:cNvSpPr/>
          <p:nvPr/>
        </p:nvSpPr>
        <p:spPr>
          <a:xfrm>
            <a:off x="3213100" y="3441700"/>
            <a:ext cx="1689100" cy="1270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Client</a:t>
            </a:r>
          </a:p>
        </p:txBody>
      </p:sp>
      <p:sp>
        <p:nvSpPr>
          <p:cNvPr id="6" name="Rectangle 5"/>
          <p:cNvSpPr/>
          <p:nvPr/>
        </p:nvSpPr>
        <p:spPr>
          <a:xfrm>
            <a:off x="7366000" y="4721602"/>
            <a:ext cx="1689100" cy="1270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Resource Service</a:t>
            </a:r>
          </a:p>
        </p:txBody>
      </p:sp>
      <p:sp>
        <p:nvSpPr>
          <p:cNvPr id="7" name="Rectangle 6"/>
          <p:cNvSpPr/>
          <p:nvPr/>
        </p:nvSpPr>
        <p:spPr>
          <a:xfrm>
            <a:off x="7366000" y="2044700"/>
            <a:ext cx="1689100" cy="127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Resource Owner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172200" y="1841500"/>
            <a:ext cx="0" cy="44196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3"/>
            <a:endCxn id="7" idx="1"/>
          </p:cNvCxnSpPr>
          <p:nvPr/>
        </p:nvCxnSpPr>
        <p:spPr>
          <a:xfrm flipV="1">
            <a:off x="4902200" y="2679700"/>
            <a:ext cx="2463800" cy="13970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3"/>
          </p:cNvCxnSpPr>
          <p:nvPr/>
        </p:nvCxnSpPr>
        <p:spPr>
          <a:xfrm>
            <a:off x="4902200" y="4076700"/>
            <a:ext cx="2463800" cy="12573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09550" y="4867652"/>
            <a:ext cx="4876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</a:t>
            </a:r>
            <a:r>
              <a:rPr lang="en-US" sz="2400" b="1" dirty="0"/>
              <a:t>Resource Owner </a:t>
            </a:r>
            <a:r>
              <a:rPr lang="en-US" sz="2400" dirty="0"/>
              <a:t>wants to authorize the </a:t>
            </a:r>
            <a:r>
              <a:rPr lang="en-US" sz="2400" b="1" dirty="0"/>
              <a:t>Client</a:t>
            </a:r>
            <a:r>
              <a:rPr lang="en-US" sz="2400" dirty="0"/>
              <a:t> to act on </a:t>
            </a:r>
            <a:r>
              <a:rPr lang="en-US" sz="2400" b="1" dirty="0"/>
              <a:t>Resource Service </a:t>
            </a:r>
            <a:r>
              <a:rPr lang="en-US" sz="2400" dirty="0"/>
              <a:t>on the Resource Owner’s behalf.  How do you do delegate this authority?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924300" y="2032000"/>
            <a:ext cx="1609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Trust Boundary</a:t>
            </a:r>
          </a:p>
        </p:txBody>
      </p:sp>
      <p:cxnSp>
        <p:nvCxnSpPr>
          <p:cNvPr id="19" name="Straight Arrow Connector 18"/>
          <p:cNvCxnSpPr>
            <a:stCxn id="17" idx="3"/>
          </p:cNvCxnSpPr>
          <p:nvPr/>
        </p:nvCxnSpPr>
        <p:spPr>
          <a:xfrm>
            <a:off x="5534100" y="2216666"/>
            <a:ext cx="561900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DF259CBB-AC56-9B48-B793-5497CF0D3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099" y="2042159"/>
            <a:ext cx="1277611" cy="12776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F441FE-1FED-894C-8DDB-1F7BDD55D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276" y="3441700"/>
            <a:ext cx="1957114" cy="127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67C650-E918-2749-B432-682E42B559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5099" y="4713197"/>
            <a:ext cx="1922825" cy="127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43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Authorization and 3</a:t>
            </a:r>
            <a:r>
              <a:rPr lang="en-US" baseline="30000" dirty="0"/>
              <a:t>rd</a:t>
            </a:r>
            <a:r>
              <a:rPr lang="en-US" dirty="0"/>
              <a:t> Party Services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711325"/>
            <a:ext cx="10515600" cy="3729355"/>
          </a:xfrm>
        </p:spPr>
        <p:txBody>
          <a:bodyPr/>
          <a:lstStyle/>
          <a:p>
            <a:r>
              <a:rPr lang="en-US" dirty="0"/>
              <a:t>This scenario has become very common.</a:t>
            </a:r>
          </a:p>
          <a:p>
            <a:r>
              <a:rPr lang="en-US" dirty="0"/>
              <a:t>Platforms and devices such as Facebook, Google, and Apple </a:t>
            </a:r>
            <a:r>
              <a:rPr lang="en-US" dirty="0" err="1"/>
              <a:t>IPhones</a:t>
            </a:r>
            <a:r>
              <a:rPr lang="en-US" dirty="0"/>
              <a:t> hold your personal data.</a:t>
            </a:r>
          </a:p>
          <a:p>
            <a:r>
              <a:rPr lang="en-US" dirty="0"/>
              <a:t>Third party applications need to access some of this data.</a:t>
            </a:r>
          </a:p>
          <a:p>
            <a:r>
              <a:rPr lang="en-US" dirty="0"/>
              <a:t>You decide which applications to authorize</a:t>
            </a:r>
          </a:p>
          <a:p>
            <a:pPr lvl="1"/>
            <a:r>
              <a:rPr lang="en-US" dirty="0"/>
              <a:t>“Facebook, it is ok for this application to access the names of my Facebook friends and other personal information.”</a:t>
            </a:r>
          </a:p>
          <a:p>
            <a:pPr lvl="1"/>
            <a:r>
              <a:rPr lang="en-US" dirty="0"/>
              <a:t>“IPhone, it is OK for this app to know my location”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38200" y="5615940"/>
            <a:ext cx="10515600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 am the Resource Owner.  My list of friends, personal information, and location are accessible through a Resource Service.   Facebook and IPhone apps are Clients.</a:t>
            </a:r>
          </a:p>
        </p:txBody>
      </p:sp>
    </p:spTree>
    <p:extLst>
      <p:ext uri="{BB962C8B-B14F-4D97-AF65-F5344CB8AC3E}">
        <p14:creationId xmlns:p14="http://schemas.microsoft.com/office/powerpoint/2010/main" val="327263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Delegating Authority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4"/>
            <a:ext cx="4584700" cy="48672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Straightforward Approach: Client requests an access-restricted resource by authenticating </a:t>
            </a:r>
            <a:r>
              <a:rPr lang="en-US" b="1" dirty="0"/>
              <a:t>using the resource owner's credentials</a:t>
            </a:r>
            <a:r>
              <a:rPr lang="en-US" dirty="0"/>
              <a:t>, like passwords</a:t>
            </a:r>
          </a:p>
          <a:p>
            <a:pPr lvl="1"/>
            <a:r>
              <a:rPr lang="en-US" dirty="0"/>
              <a:t>The Resource Owner shares its credentials with the third party Client.</a:t>
            </a:r>
          </a:p>
          <a:p>
            <a:pPr lvl="1"/>
            <a:r>
              <a:rPr lang="en-US" dirty="0"/>
              <a:t>The Client impersonates the Resource Owner.</a:t>
            </a:r>
          </a:p>
          <a:p>
            <a:r>
              <a:rPr lang="en-US" dirty="0"/>
              <a:t>This is a really bad solution</a:t>
            </a:r>
          </a:p>
          <a:p>
            <a:pPr lvl="1"/>
            <a:r>
              <a:rPr lang="en-US" dirty="0"/>
              <a:t>What are some problems with this approach?</a:t>
            </a:r>
          </a:p>
        </p:txBody>
      </p:sp>
      <p:sp>
        <p:nvSpPr>
          <p:cNvPr id="5" name="Rectangle 4"/>
          <p:cNvSpPr/>
          <p:nvPr/>
        </p:nvSpPr>
        <p:spPr>
          <a:xfrm>
            <a:off x="5689600" y="3441700"/>
            <a:ext cx="1689100" cy="1270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Client</a:t>
            </a:r>
          </a:p>
        </p:txBody>
      </p:sp>
      <p:sp>
        <p:nvSpPr>
          <p:cNvPr id="6" name="Rectangle 5"/>
          <p:cNvSpPr/>
          <p:nvPr/>
        </p:nvSpPr>
        <p:spPr>
          <a:xfrm>
            <a:off x="9842500" y="4711700"/>
            <a:ext cx="1689100" cy="1270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Resource Service</a:t>
            </a:r>
          </a:p>
        </p:txBody>
      </p:sp>
      <p:sp>
        <p:nvSpPr>
          <p:cNvPr id="7" name="Rectangle 6"/>
          <p:cNvSpPr/>
          <p:nvPr/>
        </p:nvSpPr>
        <p:spPr>
          <a:xfrm>
            <a:off x="9842500" y="2044700"/>
            <a:ext cx="1689100" cy="127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Resource Owner</a:t>
            </a:r>
          </a:p>
        </p:txBody>
      </p:sp>
      <p:cxnSp>
        <p:nvCxnSpPr>
          <p:cNvPr id="8" name="Straight Arrow Connector 7"/>
          <p:cNvCxnSpPr>
            <a:stCxn id="8" idx="3"/>
          </p:cNvCxnSpPr>
          <p:nvPr/>
        </p:nvCxnSpPr>
        <p:spPr>
          <a:xfrm flipV="1">
            <a:off x="7378700" y="2679700"/>
            <a:ext cx="2463800" cy="13970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8" idx="3"/>
          </p:cNvCxnSpPr>
          <p:nvPr/>
        </p:nvCxnSpPr>
        <p:spPr>
          <a:xfrm>
            <a:off x="7378700" y="4076700"/>
            <a:ext cx="2463800" cy="12573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358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Problems with Credential Sharing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Third-party applications gain overly broad access to the Resource Owner's protected resources.</a:t>
            </a:r>
          </a:p>
          <a:p>
            <a:pPr lvl="1"/>
            <a:r>
              <a:rPr lang="en-US" dirty="0"/>
              <a:t>No ability to restrict duration or access to a limited subset of resources.</a:t>
            </a:r>
          </a:p>
          <a:p>
            <a:r>
              <a:rPr lang="en-US" dirty="0"/>
              <a:t>Resource Owners cannot revoke access to a specific client without revoking access to all clients</a:t>
            </a:r>
          </a:p>
          <a:p>
            <a:pPr lvl="1"/>
            <a:r>
              <a:rPr lang="en-US" dirty="0"/>
              <a:t>Requires the Resource Owner to change passwords.</a:t>
            </a:r>
          </a:p>
          <a:p>
            <a:r>
              <a:rPr lang="en-US" dirty="0"/>
              <a:t>Compromise of the client results in compromise of the end-user's long term credentials and all of the data protected by that password.</a:t>
            </a:r>
          </a:p>
          <a:p>
            <a:r>
              <a:rPr lang="en-US" dirty="0"/>
              <a:t>Compromise of one client compromises all of the clients and all of the Resource Services.</a:t>
            </a:r>
          </a:p>
          <a:p>
            <a:pPr lvl="1"/>
            <a:r>
              <a:rPr lang="en-US" dirty="0"/>
              <a:t>The Resource Owner would need to change passwords on all clients</a:t>
            </a:r>
          </a:p>
        </p:txBody>
      </p:sp>
    </p:spTree>
    <p:extLst>
      <p:ext uri="{BB962C8B-B14F-4D97-AF65-F5344CB8AC3E}">
        <p14:creationId xmlns:p14="http://schemas.microsoft.com/office/powerpoint/2010/main" val="1542070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OAuth2</a:t>
            </a:r>
          </a:p>
        </p:txBody>
      </p:sp>
      <p:sp>
        <p:nvSpPr>
          <p:cNvPr id="5" name="Rectangle 4"/>
          <p:cNvSpPr/>
          <p:nvPr/>
        </p:nvSpPr>
        <p:spPr>
          <a:xfrm>
            <a:off x="4311650" y="5256212"/>
            <a:ext cx="1689100" cy="1270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Client</a:t>
            </a:r>
          </a:p>
        </p:txBody>
      </p:sp>
      <p:sp>
        <p:nvSpPr>
          <p:cNvPr id="6" name="Rectangle 5"/>
          <p:cNvSpPr/>
          <p:nvPr/>
        </p:nvSpPr>
        <p:spPr>
          <a:xfrm>
            <a:off x="9131300" y="5256212"/>
            <a:ext cx="1689100" cy="1270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Resource Service</a:t>
            </a:r>
          </a:p>
        </p:txBody>
      </p:sp>
      <p:sp>
        <p:nvSpPr>
          <p:cNvPr id="7" name="Rectangle 6"/>
          <p:cNvSpPr/>
          <p:nvPr/>
        </p:nvSpPr>
        <p:spPr>
          <a:xfrm>
            <a:off x="9131300" y="2020888"/>
            <a:ext cx="1689100" cy="127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Resource Owner</a:t>
            </a:r>
          </a:p>
        </p:txBody>
      </p:sp>
      <p:cxnSp>
        <p:nvCxnSpPr>
          <p:cNvPr id="11" name="Straight Arrow Connector 10"/>
          <p:cNvCxnSpPr>
            <a:endCxn id="7" idx="1"/>
          </p:cNvCxnSpPr>
          <p:nvPr/>
        </p:nvCxnSpPr>
        <p:spPr>
          <a:xfrm>
            <a:off x="6000750" y="2655888"/>
            <a:ext cx="31305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3"/>
            <a:endCxn id="6" idx="1"/>
          </p:cNvCxnSpPr>
          <p:nvPr/>
        </p:nvCxnSpPr>
        <p:spPr>
          <a:xfrm>
            <a:off x="6000750" y="5891212"/>
            <a:ext cx="31305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311650" y="2020888"/>
            <a:ext cx="1689100" cy="1270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AuthZ</a:t>
            </a:r>
            <a:r>
              <a:rPr lang="en-US" sz="2800" dirty="0"/>
              <a:t> Service</a:t>
            </a:r>
          </a:p>
        </p:txBody>
      </p:sp>
      <p:cxnSp>
        <p:nvCxnSpPr>
          <p:cNvPr id="20" name="Straight Arrow Connector 19"/>
          <p:cNvCxnSpPr>
            <a:stCxn id="18" idx="2"/>
            <a:endCxn id="5" idx="0"/>
          </p:cNvCxnSpPr>
          <p:nvPr/>
        </p:nvCxnSpPr>
        <p:spPr>
          <a:xfrm>
            <a:off x="5156200" y="3290888"/>
            <a:ext cx="0" cy="19653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7" idx="1"/>
            <a:endCxn id="5" idx="0"/>
          </p:cNvCxnSpPr>
          <p:nvPr/>
        </p:nvCxnSpPr>
        <p:spPr>
          <a:xfrm flipH="1">
            <a:off x="5156200" y="2655888"/>
            <a:ext cx="3975100" cy="26003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38200" y="2020888"/>
            <a:ext cx="2768600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OAuth2 solves this problem by introducing a </a:t>
            </a:r>
            <a:r>
              <a:rPr lang="en-US" sz="2400" b="1" dirty="0"/>
              <a:t>mutually trusted* </a:t>
            </a:r>
            <a:r>
              <a:rPr lang="en-US" sz="2400" dirty="0"/>
              <a:t>Authorization Service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8200" y="4659412"/>
            <a:ext cx="2768600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*There are rigorous ways, like key exchanges, for establishing mutual trust.</a:t>
            </a:r>
          </a:p>
        </p:txBody>
      </p:sp>
    </p:spTree>
    <p:extLst>
      <p:ext uri="{BB962C8B-B14F-4D97-AF65-F5344CB8AC3E}">
        <p14:creationId xmlns:p14="http://schemas.microsoft.com/office/powerpoint/2010/main" val="346970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OAuth2 Main Concepts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OAuth2 introduces an authorization layer </a:t>
            </a:r>
          </a:p>
          <a:p>
            <a:pPr lvl="1"/>
            <a:r>
              <a:rPr lang="en-US" dirty="0"/>
              <a:t>Separates the role of the client from that of the resource owner. </a:t>
            </a:r>
          </a:p>
          <a:p>
            <a:r>
              <a:rPr lang="en-US" dirty="0"/>
              <a:t>In OAuth2, the client is issued a different set of credentials than those of the resource owner. </a:t>
            </a:r>
          </a:p>
          <a:p>
            <a:pPr lvl="1"/>
            <a:r>
              <a:rPr lang="en-US" dirty="0"/>
              <a:t>OAuth2 access tokens rather than passwords</a:t>
            </a:r>
          </a:p>
          <a:p>
            <a:r>
              <a:rPr lang="en-US" dirty="0"/>
              <a:t>An OAuth2 access token has a specific scope, lifetime, and other access attributes. </a:t>
            </a:r>
          </a:p>
          <a:p>
            <a:pPr lvl="1"/>
            <a:r>
              <a:rPr lang="en-US" dirty="0"/>
              <a:t>These limit what the Client can do and how long the Client’s requests are valid</a:t>
            </a:r>
          </a:p>
          <a:p>
            <a:r>
              <a:rPr lang="en-US" dirty="0"/>
              <a:t>Access tokens are issued to third-party clients by an Authorization Server with the approval of the Resource Owner. </a:t>
            </a:r>
          </a:p>
          <a:p>
            <a:r>
              <a:rPr lang="en-US" dirty="0"/>
              <a:t>The Client uses the access token to access the protected resources hosted by the Resource Server.</a:t>
            </a:r>
          </a:p>
        </p:txBody>
      </p:sp>
    </p:spTree>
    <p:extLst>
      <p:ext uri="{BB962C8B-B14F-4D97-AF65-F5344CB8AC3E}">
        <p14:creationId xmlns:p14="http://schemas.microsoft.com/office/powerpoint/2010/main" val="1183833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Credentials vs. Tokens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Resource Owner Credentials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be used by the client to do anything the user can do</a:t>
            </a:r>
          </a:p>
          <a:p>
            <a:r>
              <a:rPr lang="en-US" dirty="0"/>
              <a:t>Don’t expire</a:t>
            </a:r>
          </a:p>
          <a:p>
            <a:r>
              <a:rPr lang="en-US" dirty="0"/>
              <a:t>User has to manually change them</a:t>
            </a:r>
          </a:p>
          <a:p>
            <a:r>
              <a:rPr lang="en-US" dirty="0"/>
              <a:t>All Clients use the same credentials for a particular Resource Owner</a:t>
            </a:r>
          </a:p>
          <a:p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Access Tokens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be associated with specific, limited operations</a:t>
            </a:r>
          </a:p>
          <a:p>
            <a:pPr lvl="1"/>
            <a:r>
              <a:rPr lang="en-US" dirty="0"/>
              <a:t>Read but not write</a:t>
            </a:r>
          </a:p>
          <a:p>
            <a:r>
              <a:rPr lang="en-US" dirty="0"/>
              <a:t>Have a specific lifetime</a:t>
            </a:r>
          </a:p>
          <a:p>
            <a:r>
              <a:rPr lang="en-US" dirty="0"/>
              <a:t>Generated by the Authorization Server, not a human</a:t>
            </a:r>
          </a:p>
          <a:p>
            <a:r>
              <a:rPr lang="en-US" dirty="0"/>
              <a:t>Each Client has a different token</a:t>
            </a:r>
          </a:p>
        </p:txBody>
      </p:sp>
    </p:spTree>
    <p:extLst>
      <p:ext uri="{BB962C8B-B14F-4D97-AF65-F5344CB8AC3E}">
        <p14:creationId xmlns:p14="http://schemas.microsoft.com/office/powerpoint/2010/main" val="284006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OAuth2 Clients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9857983"/>
              </p:ext>
            </p:extLst>
          </p:nvPr>
        </p:nvGraphicFramePr>
        <p:xfrm>
          <a:off x="838200" y="1862666"/>
          <a:ext cx="10515600" cy="383963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4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7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9234">
                <a:tc>
                  <a:txBody>
                    <a:bodyPr/>
                    <a:lstStyle/>
                    <a:p>
                      <a:r>
                        <a:rPr lang="en-US" sz="2400" dirty="0"/>
                        <a:t>Client</a:t>
                      </a:r>
                      <a:r>
                        <a:rPr lang="en-US" sz="2400" baseline="0" dirty="0"/>
                        <a:t> Type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r>
                        <a:rPr lang="en-US" sz="2400" dirty="0"/>
                        <a:t>Web Application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Confidential</a:t>
                      </a:r>
                      <a:r>
                        <a:rPr lang="en-US" sz="2400" baseline="0" dirty="0"/>
                        <a:t> c</a:t>
                      </a:r>
                      <a:r>
                        <a:rPr lang="en-US" sz="2400" dirty="0"/>
                        <a:t>lient that runs on a Web server.  Client</a:t>
                      </a:r>
                      <a:r>
                        <a:rPr lang="en-US" sz="2400" baseline="0" dirty="0"/>
                        <a:t> credentials and access tokens are stored on a Web server.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Native Applications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Public</a:t>
                      </a:r>
                      <a:r>
                        <a:rPr lang="en-US" sz="2400" baseline="0" dirty="0"/>
                        <a:t> c</a:t>
                      </a:r>
                      <a:r>
                        <a:rPr lang="en-US" sz="2400" dirty="0"/>
                        <a:t>lient that runs</a:t>
                      </a:r>
                      <a:r>
                        <a:rPr lang="en-US" sz="2400" baseline="0" dirty="0"/>
                        <a:t> on a device used by the Resource Owner.  Client credentials and access tokens are stored on the device. Examples:  mobile devices and desktop clients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User Agent Applications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Public</a:t>
                      </a:r>
                      <a:r>
                        <a:rPr lang="en-US" sz="2400" baseline="0" dirty="0"/>
                        <a:t> c</a:t>
                      </a:r>
                      <a:r>
                        <a:rPr lang="en-US" sz="2400" dirty="0"/>
                        <a:t>lient code</a:t>
                      </a:r>
                      <a:r>
                        <a:rPr lang="en-US" sz="2400" baseline="0" dirty="0"/>
                        <a:t> is downloaded from a server and runs on the user’s device (Web browser). Client credentials and access tokens are stored on the user’s device.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84500" y="6134100"/>
            <a:ext cx="6249981" cy="4616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These </a:t>
            </a:r>
            <a:r>
              <a:rPr lang="en-US" sz="2400"/>
              <a:t>clients have different </a:t>
            </a:r>
            <a:r>
              <a:rPr lang="en-US" sz="2400" dirty="0"/>
              <a:t>security implications</a:t>
            </a:r>
          </a:p>
        </p:txBody>
      </p:sp>
    </p:spTree>
    <p:extLst>
      <p:ext uri="{BB962C8B-B14F-4D97-AF65-F5344CB8AC3E}">
        <p14:creationId xmlns:p14="http://schemas.microsoft.com/office/powerpoint/2010/main" val="764128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have three major divisions in a science gateway architecture.</a:t>
            </a:r>
          </a:p>
          <a:p>
            <a:r>
              <a:rPr lang="en-US" b="1" dirty="0"/>
              <a:t>Science gateway tenants </a:t>
            </a:r>
            <a:r>
              <a:rPr lang="en-US" dirty="0"/>
              <a:t>are what the end user interacts with.</a:t>
            </a:r>
          </a:p>
          <a:p>
            <a:pPr lvl="1"/>
            <a:r>
              <a:rPr lang="en-US" dirty="0"/>
              <a:t>Domain specific: </a:t>
            </a:r>
            <a:r>
              <a:rPr lang="en-US" dirty="0" err="1"/>
              <a:t>SEAGrid.org</a:t>
            </a:r>
            <a:r>
              <a:rPr lang="en-US" dirty="0"/>
              <a:t>, </a:t>
            </a:r>
            <a:r>
              <a:rPr lang="en-US" dirty="0" err="1"/>
              <a:t>SimVascular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Maintain their own user bases</a:t>
            </a:r>
          </a:p>
          <a:p>
            <a:r>
              <a:rPr lang="en-US" b="1" dirty="0"/>
              <a:t>Science gateway middleware </a:t>
            </a:r>
            <a:r>
              <a:rPr lang="en-US" dirty="0"/>
              <a:t>provides general purpose services that are used by gateway tenants.</a:t>
            </a:r>
          </a:p>
          <a:p>
            <a:pPr lvl="1"/>
            <a:r>
              <a:rPr lang="en-US" dirty="0"/>
              <a:t>One middleware instance can support multiple science gateway tenants and multiple resources</a:t>
            </a:r>
          </a:p>
          <a:p>
            <a:r>
              <a:rPr lang="en-US" b="1" dirty="0"/>
              <a:t>Science gateway resources </a:t>
            </a:r>
            <a:r>
              <a:rPr lang="en-US" dirty="0"/>
              <a:t>are typically externally managed clusters or IaaS providers that run scientific applications and store data</a:t>
            </a:r>
          </a:p>
          <a:p>
            <a:pPr lvl="1"/>
            <a:r>
              <a:rPr lang="en-US" dirty="0"/>
              <a:t>A user “rents” space on a resource</a:t>
            </a:r>
          </a:p>
        </p:txBody>
      </p:sp>
    </p:spTree>
    <p:extLst>
      <p:ext uri="{BB962C8B-B14F-4D97-AF65-F5344CB8AC3E}">
        <p14:creationId xmlns:p14="http://schemas.microsoft.com/office/powerpoint/2010/main" val="12052631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Registration: Trusting the Client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Clients register with the Authorization Server</a:t>
            </a:r>
          </a:p>
          <a:p>
            <a:pPr lvl="1"/>
            <a:r>
              <a:rPr lang="en-US" dirty="0"/>
              <a:t>This is a one time operation.</a:t>
            </a:r>
          </a:p>
          <a:p>
            <a:r>
              <a:rPr lang="en-US" dirty="0"/>
              <a:t>The Client can be either </a:t>
            </a:r>
            <a:r>
              <a:rPr lang="en-US" i="1" dirty="0"/>
              <a:t>confidential</a:t>
            </a:r>
            <a:r>
              <a:rPr lang="en-US" dirty="0"/>
              <a:t> or </a:t>
            </a:r>
            <a:r>
              <a:rPr lang="en-US" i="1" dirty="0"/>
              <a:t>public</a:t>
            </a:r>
          </a:p>
          <a:p>
            <a:pPr lvl="1"/>
            <a:r>
              <a:rPr lang="en-US" dirty="0"/>
              <a:t>Confidential: a web server-based Client, for example</a:t>
            </a:r>
          </a:p>
          <a:p>
            <a:pPr lvl="1"/>
            <a:r>
              <a:rPr lang="en-US" dirty="0"/>
              <a:t>Public: Browser, desktop, or mobile clients</a:t>
            </a:r>
          </a:p>
          <a:p>
            <a:r>
              <a:rPr lang="en-US" dirty="0"/>
              <a:t>The Authorization Server issues a client identifier to the Client</a:t>
            </a:r>
          </a:p>
          <a:p>
            <a:pPr lvl="1"/>
            <a:r>
              <a:rPr lang="en-US" dirty="0"/>
              <a:t>Unique string representing the information provided by the client.</a:t>
            </a:r>
          </a:p>
          <a:p>
            <a:r>
              <a:rPr lang="en-US" dirty="0"/>
              <a:t>Confidential Clients authenticate to the Authorization Server</a:t>
            </a:r>
          </a:p>
          <a:p>
            <a:pPr lvl="1"/>
            <a:r>
              <a:rPr lang="en-US" dirty="0"/>
              <a:t>Passwords, key pairs, secrets, etc.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6311900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Clients should come from trusted “App Stores”</a:t>
            </a:r>
          </a:p>
        </p:txBody>
      </p:sp>
    </p:spTree>
    <p:extLst>
      <p:ext uri="{BB962C8B-B14F-4D97-AF65-F5344CB8AC3E}">
        <p14:creationId xmlns:p14="http://schemas.microsoft.com/office/powerpoint/2010/main" val="171725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004" y="1264946"/>
            <a:ext cx="10092496" cy="5288253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152401"/>
            <a:ext cx="10515600" cy="901700"/>
          </a:xfrm>
        </p:spPr>
        <p:txBody>
          <a:bodyPr>
            <a:normAutofit/>
          </a:bodyPr>
          <a:lstStyle/>
          <a:p>
            <a:r>
              <a:rPr lang="en-US" dirty="0"/>
              <a:t>OAuth2’s Abstract Protocol Flow</a:t>
            </a:r>
          </a:p>
        </p:txBody>
      </p:sp>
    </p:spTree>
    <p:extLst>
      <p:ext uri="{BB962C8B-B14F-4D97-AF65-F5344CB8AC3E}">
        <p14:creationId xmlns:p14="http://schemas.microsoft.com/office/powerpoint/2010/main" val="3441497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OAuth2 In Brief...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41675"/>
          </a:xfrm>
        </p:spPr>
        <p:txBody>
          <a:bodyPr/>
          <a:lstStyle/>
          <a:p>
            <a:r>
              <a:rPr lang="en-US" dirty="0"/>
              <a:t>The Resource Owner issues a </a:t>
            </a:r>
            <a:r>
              <a:rPr lang="en-US" b="1" dirty="0"/>
              <a:t>grant</a:t>
            </a:r>
            <a:r>
              <a:rPr lang="en-US" dirty="0"/>
              <a:t> to the client.</a:t>
            </a:r>
          </a:p>
          <a:p>
            <a:pPr lvl="1"/>
            <a:r>
              <a:rPr lang="en-US" dirty="0"/>
              <a:t>The grant usually comes from the Authorization Service</a:t>
            </a:r>
          </a:p>
          <a:p>
            <a:r>
              <a:rPr lang="en-US" dirty="0"/>
              <a:t>The Client uses the grant to get an </a:t>
            </a:r>
            <a:r>
              <a:rPr lang="en-US" b="1" dirty="0"/>
              <a:t>access token </a:t>
            </a:r>
            <a:r>
              <a:rPr lang="en-US" dirty="0"/>
              <a:t>from Authorization Service.</a:t>
            </a:r>
          </a:p>
          <a:p>
            <a:r>
              <a:rPr lang="en-US" dirty="0"/>
              <a:t>The Client uses the access token to make requests from the Resource Service.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5257800"/>
            <a:ext cx="10515600" cy="95410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OAuth2 has several </a:t>
            </a:r>
            <a:r>
              <a:rPr lang="en-US" sz="2800" b="1" dirty="0"/>
              <a:t>grant types </a:t>
            </a:r>
            <a:r>
              <a:rPr lang="en-US" sz="2800" dirty="0"/>
              <a:t>that are appropriate for different scenarios. </a:t>
            </a:r>
          </a:p>
        </p:txBody>
      </p:sp>
    </p:spTree>
    <p:extLst>
      <p:ext uri="{BB962C8B-B14F-4D97-AF65-F5344CB8AC3E}">
        <p14:creationId xmlns:p14="http://schemas.microsoft.com/office/powerpoint/2010/main" val="18170138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" y="365125"/>
            <a:ext cx="11861800" cy="1325563"/>
          </a:xfrm>
        </p:spPr>
        <p:txBody>
          <a:bodyPr/>
          <a:lstStyle/>
          <a:p>
            <a:r>
              <a:rPr lang="en-US" dirty="0"/>
              <a:t>Authorization Code Grant Type for Private 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000" y="1825625"/>
            <a:ext cx="4673600" cy="4351338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dirty="0"/>
              <a:t>The Client is a server </a:t>
            </a:r>
            <a:r>
              <a:rPr lang="en-US"/>
              <a:t>side application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Resource Owner attempts to use the Client to access a Resource Server (not shown in figure)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When complete, the Client can use the Access Token to access the Resource Server.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600" y="1825624"/>
            <a:ext cx="6951516" cy="46386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7000" y="6265863"/>
            <a:ext cx="4673600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This is the most common grant type.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023100" y="2006600"/>
            <a:ext cx="4559300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Resource Owner is a person, and User-Agent is a Web browser.</a:t>
            </a:r>
          </a:p>
        </p:txBody>
      </p:sp>
    </p:spTree>
    <p:extLst>
      <p:ext uri="{BB962C8B-B14F-4D97-AF65-F5344CB8AC3E}">
        <p14:creationId xmlns:p14="http://schemas.microsoft.com/office/powerpoint/2010/main" val="15983997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Grant Type for Public 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4826000" cy="4702175"/>
          </a:xfrm>
        </p:spPr>
        <p:txBody>
          <a:bodyPr>
            <a:normAutofit/>
          </a:bodyPr>
          <a:lstStyle/>
          <a:p>
            <a:r>
              <a:rPr lang="en-US" dirty="0"/>
              <a:t>Authorization flow suitable for Clients that run as JavaScript applications in the user’s browser.</a:t>
            </a:r>
          </a:p>
          <a:p>
            <a:r>
              <a:rPr lang="en-US" dirty="0"/>
              <a:t>Client gets the access token directly in a redirect URL, skipping the authorization code step.  </a:t>
            </a:r>
          </a:p>
          <a:p>
            <a:r>
              <a:rPr lang="en-US" dirty="0"/>
              <a:t>Convenient but less secure.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900" y="1787525"/>
            <a:ext cx="5740400" cy="496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99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Owner Password Credentials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11325"/>
            <a:ext cx="10515600" cy="18573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Resource Owner gives the Client its full credentials. </a:t>
            </a:r>
          </a:p>
          <a:p>
            <a:r>
              <a:rPr lang="en-US" dirty="0"/>
              <a:t>Client uses these to obtain an access token and possibly refresh tokens. </a:t>
            </a:r>
          </a:p>
          <a:p>
            <a:r>
              <a:rPr lang="en-US" dirty="0"/>
              <a:t>Owner must trust the Client, and Client can use the credentials only once per access token. </a:t>
            </a:r>
          </a:p>
          <a:p>
            <a:r>
              <a:rPr lang="en-US" dirty="0"/>
              <a:t>Best way to authorize desktop applications?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997" y="3467100"/>
            <a:ext cx="7214005" cy="3378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914878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Credentials Grant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923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Client and Resource Server are owned by the same entity, or Client and Resource Owner are the same. </a:t>
            </a:r>
          </a:p>
          <a:p>
            <a:r>
              <a:rPr lang="en-US" dirty="0"/>
              <a:t>Ex:  Facebook’s internal services only access your personal data if you authorize them.  </a:t>
            </a:r>
          </a:p>
          <a:p>
            <a:r>
              <a:rPr lang="en-US" dirty="0"/>
              <a:t>Machine-to-machine, no human in the loop</a:t>
            </a:r>
          </a:p>
          <a:p>
            <a:r>
              <a:rPr lang="en-US" dirty="0"/>
              <a:t>You could use this between </a:t>
            </a:r>
            <a:r>
              <a:rPr lang="en-US" dirty="0" err="1"/>
              <a:t>microservices</a:t>
            </a:r>
            <a:r>
              <a:rPr lang="en-US" dirty="0"/>
              <a:t> within your perimeter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25" y="4452937"/>
            <a:ext cx="10758475" cy="222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0951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Access Tokens?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780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These may be identifiers (“kdjk-111-dkjfkljd-0kdkj-kwjlej”) meaningful only to the Resource Server</a:t>
            </a:r>
          </a:p>
          <a:p>
            <a:r>
              <a:rPr lang="en-US" dirty="0"/>
              <a:t>Or they may be structured and meaningful</a:t>
            </a:r>
          </a:p>
          <a:p>
            <a:pPr lvl="1"/>
            <a:r>
              <a:rPr lang="en-US" dirty="0"/>
              <a:t>JSON Web Tokens</a:t>
            </a:r>
          </a:p>
          <a:p>
            <a:pPr lvl="1"/>
            <a:r>
              <a:rPr lang="en-US" dirty="0"/>
              <a:t>OpenID Connect Tokens (shown)</a:t>
            </a:r>
          </a:p>
          <a:p>
            <a:pPr lvl="1"/>
            <a:r>
              <a:rPr lang="en-US" dirty="0"/>
              <a:t>SAML </a:t>
            </a:r>
          </a:p>
          <a:p>
            <a:r>
              <a:rPr lang="en-US" dirty="0"/>
              <a:t>The Client may not understand or even decrypt the token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" t="2241" r="14737" b="6723"/>
          <a:stretch/>
        </p:blipFill>
        <p:spPr>
          <a:xfrm>
            <a:off x="3263900" y="3963017"/>
            <a:ext cx="5772150" cy="289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4950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Refresh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tokens should expire in order to limit their potential misuse.</a:t>
            </a:r>
          </a:p>
          <a:p>
            <a:r>
              <a:rPr lang="en-US" dirty="0"/>
              <a:t>Refresh tokens are used to obtain new access tokens after the access token has expired.</a:t>
            </a:r>
          </a:p>
          <a:p>
            <a:r>
              <a:rPr lang="en-US" dirty="0"/>
              <a:t>Issued to the Client by the Authorization Server when the Access Token is issued.</a:t>
            </a:r>
          </a:p>
          <a:p>
            <a:r>
              <a:rPr lang="en-US" dirty="0"/>
              <a:t>Refresh tokens are optional</a:t>
            </a:r>
          </a:p>
        </p:txBody>
      </p:sp>
    </p:spTree>
    <p:extLst>
      <p:ext uri="{BB962C8B-B14F-4D97-AF65-F5344CB8AC3E}">
        <p14:creationId xmlns:p14="http://schemas.microsoft.com/office/powerpoint/2010/main" val="19742504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OpenID Connect: A Summary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OAuth2-Based Authentication Protocol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11806" y="5969000"/>
            <a:ext cx="2768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openid.net</a:t>
            </a:r>
            <a:r>
              <a:rPr lang="en-US" dirty="0"/>
              <a:t>/connect/</a:t>
            </a:r>
          </a:p>
        </p:txBody>
      </p:sp>
    </p:spTree>
    <p:extLst>
      <p:ext uri="{BB962C8B-B14F-4D97-AF65-F5344CB8AC3E}">
        <p14:creationId xmlns:p14="http://schemas.microsoft.com/office/powerpoint/2010/main" val="835713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706" y="365125"/>
            <a:ext cx="11152094" cy="1325563"/>
          </a:xfrm>
        </p:spPr>
        <p:txBody>
          <a:bodyPr>
            <a:noAutofit/>
          </a:bodyPr>
          <a:lstStyle/>
          <a:p>
            <a:r>
              <a:rPr lang="en-US" dirty="0"/>
              <a:t>Apache Airavata: Science Gateway Middleware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963" y="1690688"/>
            <a:ext cx="8229600" cy="438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9534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What Is OpenID Connect?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r>
              <a:rPr lang="en-US" dirty="0"/>
              <a:t>Authentication as a Service</a:t>
            </a:r>
          </a:p>
          <a:p>
            <a:pPr lvl="1"/>
            <a:r>
              <a:rPr lang="en-US" dirty="0"/>
              <a:t>Don</a:t>
            </a:r>
            <a:r>
              <a:rPr lang="uk-UA" dirty="0"/>
              <a:t>’</a:t>
            </a:r>
            <a:r>
              <a:rPr lang="en-US" dirty="0"/>
              <a:t>t run your own authentication service</a:t>
            </a:r>
          </a:p>
          <a:p>
            <a:pPr lvl="1"/>
            <a:r>
              <a:rPr lang="en-US" dirty="0"/>
              <a:t>Use a trusted service instead</a:t>
            </a:r>
          </a:p>
          <a:p>
            <a:pPr lvl="1"/>
            <a:r>
              <a:rPr lang="en-US" dirty="0"/>
              <a:t>Authentication mechanisms and details handled by the service.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843296-0EB0-DF4F-9718-A78B530CFC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83" b="1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984658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CECFC4-D406-5D49-A4C7-1B02F547D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Why Use OpenID Connect?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D1567-B9EF-8949-8668-FAE23E01B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>
                <a:solidFill>
                  <a:srgbClr val="000000"/>
                </a:solidFill>
              </a:rPr>
              <a:t>The trusted Identity Provider (IdP) absorbs lots of headaches</a:t>
            </a:r>
          </a:p>
          <a:p>
            <a:pPr lvl="1"/>
            <a:r>
              <a:rPr lang="en-US">
                <a:solidFill>
                  <a:srgbClr val="000000"/>
                </a:solidFill>
              </a:rPr>
              <a:t>Best practices and implementations for securing user accounts and information.</a:t>
            </a:r>
          </a:p>
          <a:p>
            <a:pPr lvl="1"/>
            <a:r>
              <a:rPr lang="en-US">
                <a:solidFill>
                  <a:srgbClr val="000000"/>
                </a:solidFill>
              </a:rPr>
              <a:t>Avoids the need to provide separate identity management for every application</a:t>
            </a:r>
          </a:p>
          <a:p>
            <a:pPr lvl="1"/>
            <a:r>
              <a:rPr lang="en-US">
                <a:solidFill>
                  <a:srgbClr val="000000"/>
                </a:solidFill>
              </a:rPr>
              <a:t>Handles federated identities.</a:t>
            </a:r>
          </a:p>
          <a:p>
            <a:pPr lvl="1"/>
            <a:r>
              <a:rPr lang="en-US">
                <a:solidFill>
                  <a:srgbClr val="000000"/>
                </a:solidFill>
              </a:rPr>
              <a:t>Handles advanced authentication mechanisms such as two-factor authentication</a:t>
            </a:r>
          </a:p>
          <a:p>
            <a:endParaRPr lang="en-US" sz="2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1812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1424-2D36-6E4A-B2F1-B30FE1DEA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1AD11-8B5C-C342-9021-37EC5763C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CAS: not OpenID Connect based, but similar</a:t>
            </a:r>
          </a:p>
          <a:p>
            <a:r>
              <a:rPr lang="en-US" dirty="0" err="1"/>
              <a:t>CILogon</a:t>
            </a:r>
            <a:r>
              <a:rPr lang="en-US" dirty="0"/>
              <a:t>: a service from University of Illinois that provides federated identity</a:t>
            </a:r>
          </a:p>
          <a:p>
            <a:r>
              <a:rPr lang="en-US" dirty="0" err="1"/>
              <a:t>Keycloak</a:t>
            </a:r>
            <a:r>
              <a:rPr lang="en-US" dirty="0"/>
              <a:t>: Open source software for running your own </a:t>
            </a:r>
            <a:r>
              <a:rPr lang="en-US" dirty="0" err="1"/>
              <a:t>IdP</a:t>
            </a:r>
            <a:r>
              <a:rPr lang="en-US" dirty="0"/>
              <a:t>. We use this for Apache Airavata.</a:t>
            </a:r>
          </a:p>
          <a:p>
            <a:r>
              <a:rPr lang="en-US" dirty="0"/>
              <a:t>Google, Microsoft, Amazon, Auth0, and others run OpenID Connect services for you.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3688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OAuth2 and OpenID Connect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OAuth2 is used to authorize clients to access resources using access tokens.</a:t>
            </a:r>
          </a:p>
          <a:p>
            <a:pPr lvl="1"/>
            <a:r>
              <a:rPr lang="en-US" dirty="0"/>
              <a:t>Establishing client identity is a one-time operation</a:t>
            </a:r>
          </a:p>
          <a:p>
            <a:pPr lvl="1"/>
            <a:r>
              <a:rPr lang="en-US" dirty="0"/>
              <a:t>Access tokens are used to access services.</a:t>
            </a:r>
          </a:p>
          <a:p>
            <a:r>
              <a:rPr lang="en-US" dirty="0"/>
              <a:t>OpenID Connect uses the same ideas to authenticate users before they can access services.</a:t>
            </a:r>
          </a:p>
          <a:p>
            <a:r>
              <a:rPr lang="en-US" dirty="0"/>
              <a:t>Clients can also obtain basic profile information about the user in an interoperable and REST-like manner.</a:t>
            </a:r>
          </a:p>
          <a:p>
            <a:pPr lvl="1"/>
            <a:r>
              <a:rPr lang="en-US" dirty="0"/>
              <a:t>Suitable for APIs, not just browser clients</a:t>
            </a:r>
          </a:p>
        </p:txBody>
      </p:sp>
    </p:spTree>
    <p:extLst>
      <p:ext uri="{BB962C8B-B14F-4D97-AF65-F5344CB8AC3E}">
        <p14:creationId xmlns:p14="http://schemas.microsoft.com/office/powerpoint/2010/main" val="5873419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62100" y="3225800"/>
            <a:ext cx="2501900" cy="1397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User + Browser</a:t>
            </a:r>
          </a:p>
        </p:txBody>
      </p:sp>
      <p:sp>
        <p:nvSpPr>
          <p:cNvPr id="5" name="Rectangle 4"/>
          <p:cNvSpPr/>
          <p:nvPr/>
        </p:nvSpPr>
        <p:spPr>
          <a:xfrm>
            <a:off x="6578600" y="3225800"/>
            <a:ext cx="2501900" cy="1397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Web Application in Server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Authentication</a:t>
            </a:r>
          </a:p>
        </p:txBody>
      </p:sp>
      <p:cxnSp>
        <p:nvCxnSpPr>
          <p:cNvPr id="8" name="Straight Arrow Connector 7"/>
          <p:cNvCxnSpPr>
            <a:stCxn id="4" idx="3"/>
            <a:endCxn id="5" idx="1"/>
          </p:cNvCxnSpPr>
          <p:nvPr/>
        </p:nvCxnSpPr>
        <p:spPr>
          <a:xfrm>
            <a:off x="4064000" y="3924300"/>
            <a:ext cx="25146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n 11"/>
          <p:cNvSpPr/>
          <p:nvPr/>
        </p:nvSpPr>
        <p:spPr>
          <a:xfrm>
            <a:off x="7137400" y="5180012"/>
            <a:ext cx="1377950" cy="1131888"/>
          </a:xfrm>
          <a:prstGeom prst="ca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User DB</a:t>
            </a:r>
          </a:p>
        </p:txBody>
      </p:sp>
      <p:cxnSp>
        <p:nvCxnSpPr>
          <p:cNvPr id="14" name="Straight Arrow Connector 13"/>
          <p:cNvCxnSpPr>
            <a:stCxn id="5" idx="2"/>
            <a:endCxn id="12" idx="1"/>
          </p:cNvCxnSpPr>
          <p:nvPr/>
        </p:nvCxnSpPr>
        <p:spPr>
          <a:xfrm flipH="1">
            <a:off x="7826375" y="4622800"/>
            <a:ext cx="3175" cy="5572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328977" y="4088368"/>
            <a:ext cx="1984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 + Basic </a:t>
            </a:r>
            <a:r>
              <a:rPr lang="en-US" dirty="0" err="1"/>
              <a:t>Auth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0683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as a Service</a:t>
            </a:r>
          </a:p>
        </p:txBody>
      </p:sp>
      <p:sp>
        <p:nvSpPr>
          <p:cNvPr id="3" name="Rectangle 2"/>
          <p:cNvSpPr/>
          <p:nvPr/>
        </p:nvSpPr>
        <p:spPr>
          <a:xfrm>
            <a:off x="2413000" y="3378200"/>
            <a:ext cx="2501900" cy="1397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User + Browser</a:t>
            </a:r>
          </a:p>
        </p:txBody>
      </p:sp>
      <p:sp>
        <p:nvSpPr>
          <p:cNvPr id="4" name="Rectangle 3"/>
          <p:cNvSpPr/>
          <p:nvPr/>
        </p:nvSpPr>
        <p:spPr>
          <a:xfrm>
            <a:off x="7226300" y="4724400"/>
            <a:ext cx="2501900" cy="1397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Web Application in Server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226300" y="1981200"/>
            <a:ext cx="2501900" cy="1397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IdP</a:t>
            </a:r>
            <a:endParaRPr lang="en-US" sz="2400" dirty="0"/>
          </a:p>
        </p:txBody>
      </p:sp>
      <p:cxnSp>
        <p:nvCxnSpPr>
          <p:cNvPr id="17" name="Straight Arrow Connector 16"/>
          <p:cNvCxnSpPr>
            <a:stCxn id="3" idx="3"/>
            <a:endCxn id="4" idx="1"/>
          </p:cNvCxnSpPr>
          <p:nvPr/>
        </p:nvCxnSpPr>
        <p:spPr>
          <a:xfrm>
            <a:off x="4914900" y="4076700"/>
            <a:ext cx="2311400" cy="13462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3" idx="3"/>
            <a:endCxn id="15" idx="1"/>
          </p:cNvCxnSpPr>
          <p:nvPr/>
        </p:nvCxnSpPr>
        <p:spPr>
          <a:xfrm flipV="1">
            <a:off x="4914900" y="2679700"/>
            <a:ext cx="2311400" cy="13970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4" idx="0"/>
            <a:endCxn id="15" idx="2"/>
          </p:cNvCxnSpPr>
          <p:nvPr/>
        </p:nvCxnSpPr>
        <p:spPr>
          <a:xfrm flipV="1">
            <a:off x="8477250" y="3378200"/>
            <a:ext cx="0" cy="13462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826500" y="3892034"/>
            <a:ext cx="3089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(3) </a:t>
            </a:r>
            <a:r>
              <a:rPr lang="en-US" dirty="0" err="1"/>
              <a:t>IdP</a:t>
            </a:r>
            <a:r>
              <a:rPr lang="en-US" dirty="0"/>
              <a:t> confirms authentication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724867" y="2561729"/>
            <a:ext cx="2337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(2) User Authenticates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724867" y="5289034"/>
            <a:ext cx="19807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(1)  Web App Redirects User to the </a:t>
            </a:r>
            <a:r>
              <a:rPr lang="en-US" dirty="0" err="1"/>
              <a:t>IdP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3938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700" y="101599"/>
            <a:ext cx="9652000" cy="6087569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81400" y="6019800"/>
            <a:ext cx="4978400" cy="59848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Basic OIDC Flow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800" y="2627699"/>
            <a:ext cx="2082800" cy="646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Relying Party. This is the OAuth2 Client.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033000" y="2489200"/>
            <a:ext cx="2082800" cy="9233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OpenID Connect Provider (i.e., Google)</a:t>
            </a:r>
          </a:p>
        </p:txBody>
      </p:sp>
    </p:spTree>
    <p:extLst>
      <p:ext uri="{BB962C8B-B14F-4D97-AF65-F5344CB8AC3E}">
        <p14:creationId xmlns:p14="http://schemas.microsoft.com/office/powerpoint/2010/main" val="7959617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OIDC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Relying Party (RP) sends a request to the OpenID Provider (OP).</a:t>
            </a:r>
          </a:p>
          <a:p>
            <a:pPr lvl="1"/>
            <a:r>
              <a:rPr lang="en-US" dirty="0"/>
              <a:t>This is the science gateway</a:t>
            </a:r>
          </a:p>
          <a:p>
            <a:r>
              <a:rPr lang="en-US" dirty="0"/>
              <a:t>The OP authenticates the End-User and obtains authorization.</a:t>
            </a:r>
          </a:p>
          <a:p>
            <a:r>
              <a:rPr lang="en-US" dirty="0"/>
              <a:t>The OP responds with an ID Token and usually an Access Token.</a:t>
            </a:r>
          </a:p>
          <a:p>
            <a:pPr lvl="1"/>
            <a:r>
              <a:rPr lang="en-US" dirty="0"/>
              <a:t>Verifies to the client that the user authenticated correctly.</a:t>
            </a:r>
          </a:p>
          <a:p>
            <a:pPr lvl="1"/>
            <a:r>
              <a:rPr lang="en-US" dirty="0"/>
              <a:t>The ID Token is specific to OIDC and is its primary extension of OAuth2</a:t>
            </a:r>
          </a:p>
          <a:p>
            <a:r>
              <a:rPr lang="en-US" dirty="0"/>
              <a:t>The RP can send a request with the Access Token to the </a:t>
            </a:r>
            <a:r>
              <a:rPr lang="en-US" dirty="0" err="1"/>
              <a:t>UserInfo</a:t>
            </a:r>
            <a:r>
              <a:rPr lang="en-US" dirty="0"/>
              <a:t> Endpoint.</a:t>
            </a:r>
          </a:p>
          <a:p>
            <a:r>
              <a:rPr lang="en-US" dirty="0"/>
              <a:t>The </a:t>
            </a:r>
            <a:r>
              <a:rPr lang="en-US" dirty="0" err="1"/>
              <a:t>UserInfo</a:t>
            </a:r>
            <a:r>
              <a:rPr lang="en-US" dirty="0"/>
              <a:t> Endpoint returns Claims about the End-User.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6265863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We can make use of the Access Tokens for other authorization decisions.</a:t>
            </a:r>
          </a:p>
        </p:txBody>
      </p:sp>
    </p:spTree>
    <p:extLst>
      <p:ext uri="{BB962C8B-B14F-4D97-AF65-F5344CB8AC3E}">
        <p14:creationId xmlns:p14="http://schemas.microsoft.com/office/powerpoint/2010/main" val="10542682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OAuth2, OpenID Connect and Science Gateway API Servers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Variations on the OAuth2 Scenarios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24000" y="53340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Apache Airavata API Security: Exploring Identity and Access Management Solutions for Multi-Tenanted </a:t>
            </a:r>
            <a:r>
              <a:rPr lang="en-US" sz="1600" b="1" dirty="0" err="1"/>
              <a:t>eScience</a:t>
            </a:r>
            <a:r>
              <a:rPr lang="en-US" sz="1600" b="1" dirty="0"/>
              <a:t> Framework</a:t>
            </a:r>
            <a:r>
              <a:rPr lang="en-US" sz="1600" dirty="0"/>
              <a:t>, </a:t>
            </a:r>
            <a:r>
              <a:rPr lang="en-US" sz="1600" i="1" dirty="0" err="1"/>
              <a:t>Supun</a:t>
            </a:r>
            <a:r>
              <a:rPr lang="en-US" sz="1600" i="1" dirty="0"/>
              <a:t> </a:t>
            </a:r>
            <a:r>
              <a:rPr lang="en-US" sz="1600" i="1" dirty="0" err="1"/>
              <a:t>Nakandala</a:t>
            </a:r>
            <a:r>
              <a:rPr lang="en-US" sz="1600" i="1" dirty="0"/>
              <a:t>, Indiana University; </a:t>
            </a:r>
            <a:r>
              <a:rPr lang="en-US" sz="1600" i="1" dirty="0" err="1"/>
              <a:t>Hasini</a:t>
            </a:r>
            <a:r>
              <a:rPr lang="en-US" sz="1600" i="1" dirty="0"/>
              <a:t> </a:t>
            </a:r>
            <a:r>
              <a:rPr lang="en-US" sz="1600" i="1" dirty="0" err="1"/>
              <a:t>Gunasinghe</a:t>
            </a:r>
            <a:r>
              <a:rPr lang="en-US" sz="1600" i="1" dirty="0"/>
              <a:t>, Purdue University; Suresh </a:t>
            </a:r>
            <a:r>
              <a:rPr lang="en-US" sz="1600" i="1" dirty="0" err="1"/>
              <a:t>Marru</a:t>
            </a:r>
            <a:r>
              <a:rPr lang="en-US" sz="1600" i="1" dirty="0"/>
              <a:t>*, Indiana University; Marlon Pierce, Indiana University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773167" y="6316353"/>
            <a:ext cx="6645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http://escience-2016.idies.jhu.edu/program/hot-topics-invited-talks/</a:t>
            </a:r>
          </a:p>
        </p:txBody>
      </p:sp>
    </p:spTree>
    <p:extLst>
      <p:ext uri="{BB962C8B-B14F-4D97-AF65-F5344CB8AC3E}">
        <p14:creationId xmlns:p14="http://schemas.microsoft.com/office/powerpoint/2010/main" val="12610618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Gateway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156200" cy="4351338"/>
          </a:xfrm>
          <a:ln>
            <a:noFill/>
          </a:ln>
        </p:spPr>
        <p:txBody>
          <a:bodyPr>
            <a:normAutofit fontScale="92500" lnSpcReduction="20000"/>
          </a:bodyPr>
          <a:lstStyle/>
          <a:p>
            <a:r>
              <a:rPr lang="en-US" dirty="0"/>
              <a:t>Science Gateways use middleware for common, generic functions.</a:t>
            </a:r>
          </a:p>
          <a:p>
            <a:pPr lvl="1"/>
            <a:r>
              <a:rPr lang="en-US" dirty="0"/>
              <a:t>Execute jobs, manage data and metadata</a:t>
            </a:r>
          </a:p>
          <a:p>
            <a:r>
              <a:rPr lang="en-US" dirty="0"/>
              <a:t>Middleware (Airavata) needs a scalable way to establish trust with numerous science gateway tenants.</a:t>
            </a:r>
          </a:p>
          <a:p>
            <a:r>
              <a:rPr lang="en-US" dirty="0"/>
              <a:t>Gateway tenants can be Web clients but also desktop clients. </a:t>
            </a:r>
          </a:p>
          <a:p>
            <a:pPr lvl="1"/>
            <a:r>
              <a:rPr lang="en-US" dirty="0"/>
              <a:t>These have very different security concerns.</a:t>
            </a:r>
          </a:p>
          <a:p>
            <a:r>
              <a:rPr lang="en-US" dirty="0"/>
              <a:t>Science gateways need a way to authenticate users.</a:t>
            </a:r>
          </a:p>
        </p:txBody>
      </p:sp>
      <p:sp>
        <p:nvSpPr>
          <p:cNvPr id="4" name="Rectangle 3"/>
          <p:cNvSpPr/>
          <p:nvPr/>
        </p:nvSpPr>
        <p:spPr>
          <a:xfrm>
            <a:off x="6705600" y="2120900"/>
            <a:ext cx="1244600" cy="1016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Gateway Tenant</a:t>
            </a:r>
          </a:p>
        </p:txBody>
      </p:sp>
      <p:sp>
        <p:nvSpPr>
          <p:cNvPr id="5" name="Rectangle 4"/>
          <p:cNvSpPr/>
          <p:nvPr/>
        </p:nvSpPr>
        <p:spPr>
          <a:xfrm>
            <a:off x="10109200" y="2120900"/>
            <a:ext cx="1244600" cy="1016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Gateway Tenant</a:t>
            </a:r>
          </a:p>
        </p:txBody>
      </p:sp>
      <p:sp>
        <p:nvSpPr>
          <p:cNvPr id="6" name="Rectangle 5"/>
          <p:cNvSpPr/>
          <p:nvPr/>
        </p:nvSpPr>
        <p:spPr>
          <a:xfrm>
            <a:off x="8432800" y="2120900"/>
            <a:ext cx="1244600" cy="1016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Gateway Tenant</a:t>
            </a:r>
          </a:p>
        </p:txBody>
      </p:sp>
      <p:sp>
        <p:nvSpPr>
          <p:cNvPr id="7" name="Rectangle 6"/>
          <p:cNvSpPr/>
          <p:nvPr/>
        </p:nvSpPr>
        <p:spPr>
          <a:xfrm>
            <a:off x="7391400" y="4509294"/>
            <a:ext cx="3302000" cy="115490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Apache Airavata Middleware</a:t>
            </a:r>
          </a:p>
        </p:txBody>
      </p:sp>
      <p:sp>
        <p:nvSpPr>
          <p:cNvPr id="8" name="Rectangle 7"/>
          <p:cNvSpPr/>
          <p:nvPr/>
        </p:nvSpPr>
        <p:spPr>
          <a:xfrm>
            <a:off x="7391400" y="4217988"/>
            <a:ext cx="3302000" cy="29130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Server</a:t>
            </a:r>
          </a:p>
        </p:txBody>
      </p:sp>
      <p:cxnSp>
        <p:nvCxnSpPr>
          <p:cNvPr id="10" name="Straight Arrow Connector 9"/>
          <p:cNvCxnSpPr>
            <a:stCxn id="4" idx="2"/>
            <a:endCxn id="8" idx="0"/>
          </p:cNvCxnSpPr>
          <p:nvPr/>
        </p:nvCxnSpPr>
        <p:spPr>
          <a:xfrm>
            <a:off x="7327900" y="3136900"/>
            <a:ext cx="1714500" cy="10810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6" idx="2"/>
            <a:endCxn id="8" idx="0"/>
          </p:cNvCxnSpPr>
          <p:nvPr/>
        </p:nvCxnSpPr>
        <p:spPr>
          <a:xfrm flipH="1">
            <a:off x="9042400" y="3136900"/>
            <a:ext cx="12700" cy="10810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2"/>
            <a:endCxn id="8" idx="0"/>
          </p:cNvCxnSpPr>
          <p:nvPr/>
        </p:nvCxnSpPr>
        <p:spPr>
          <a:xfrm flipH="1">
            <a:off x="9042400" y="3136900"/>
            <a:ext cx="1689100" cy="10810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4168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Gateways Need to Provide Three Types of Security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8625"/>
            <a:ext cx="10515600" cy="37877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Authenticate users and manage their profiles.</a:t>
            </a:r>
          </a:p>
          <a:p>
            <a:r>
              <a:rPr lang="en-US" dirty="0"/>
              <a:t>Manage the “secrets” needed to access remote resources</a:t>
            </a:r>
          </a:p>
          <a:p>
            <a:pPr lvl="1"/>
            <a:r>
              <a:rPr lang="en-US" dirty="0"/>
              <a:t>Private keys, passwords, access tokens,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Security between the middleware and remote resources</a:t>
            </a:r>
          </a:p>
          <a:p>
            <a:r>
              <a:rPr lang="en-US" dirty="0"/>
              <a:t>Manage access to digital objects (metadata) created and managed by the gateway</a:t>
            </a:r>
          </a:p>
          <a:p>
            <a:pPr lvl="1"/>
            <a:r>
              <a:rPr lang="en-US" dirty="0"/>
              <a:t>User experiments and projects</a:t>
            </a:r>
          </a:p>
          <a:p>
            <a:pPr lvl="1"/>
            <a:r>
              <a:rPr lang="en-US" dirty="0"/>
              <a:t>Metadata representations of computing resources, scientific applications, etc.</a:t>
            </a:r>
          </a:p>
          <a:p>
            <a:pPr lvl="1"/>
            <a:r>
              <a:rPr lang="en-US" dirty="0"/>
              <a:t>Security within the middleware itself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5509260"/>
            <a:ext cx="10515600" cy="95410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We have a project, </a:t>
            </a:r>
            <a:r>
              <a:rPr lang="en-US" sz="2800" dirty="0" err="1"/>
              <a:t>Custos</a:t>
            </a:r>
            <a:r>
              <a:rPr lang="en-US" sz="2800" dirty="0"/>
              <a:t>, that will make these parts of Apache Airavata into a standalone capability.  Potential Fall 2019 focus area.</a:t>
            </a:r>
          </a:p>
        </p:txBody>
      </p:sp>
    </p:spTree>
    <p:extLst>
      <p:ext uri="{BB962C8B-B14F-4D97-AF65-F5344CB8AC3E}">
        <p14:creationId xmlns:p14="http://schemas.microsoft.com/office/powerpoint/2010/main" val="11103123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483100" cy="450532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 gateway is an OAuth2 Client</a:t>
            </a:r>
          </a:p>
          <a:p>
            <a:r>
              <a:rPr lang="en-US" dirty="0"/>
              <a:t>The gateway’s users are Resource Owners</a:t>
            </a:r>
          </a:p>
          <a:p>
            <a:r>
              <a:rPr lang="en-US" dirty="0"/>
              <a:t>Airavata is the Resource Service</a:t>
            </a:r>
          </a:p>
          <a:p>
            <a:r>
              <a:rPr lang="en-US" dirty="0"/>
              <a:t>We use </a:t>
            </a:r>
            <a:r>
              <a:rPr lang="en-US" dirty="0" err="1"/>
              <a:t>Keycloak</a:t>
            </a:r>
            <a:r>
              <a:rPr lang="en-US" dirty="0"/>
              <a:t> (formerly WSO2 IS) as our Authorization Server</a:t>
            </a:r>
          </a:p>
          <a:p>
            <a:r>
              <a:rPr lang="en-US" dirty="0"/>
              <a:t>We need to establish a user’s identity</a:t>
            </a:r>
          </a:p>
          <a:p>
            <a:r>
              <a:rPr lang="en-US" dirty="0"/>
              <a:t>Users may have different levels of access to API methods</a:t>
            </a:r>
          </a:p>
          <a:p>
            <a:pPr lvl="1"/>
            <a:r>
              <a:rPr lang="en-US" dirty="0"/>
              <a:t>Some may have admin roles, for instance</a:t>
            </a:r>
          </a:p>
        </p:txBody>
      </p:sp>
      <p:sp>
        <p:nvSpPr>
          <p:cNvPr id="4" name="Rectangle 3"/>
          <p:cNvSpPr/>
          <p:nvPr/>
        </p:nvSpPr>
        <p:spPr>
          <a:xfrm>
            <a:off x="5467350" y="5060949"/>
            <a:ext cx="1689100" cy="1270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Client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10287000" y="5060949"/>
            <a:ext cx="1689100" cy="1270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Resource Service</a:t>
            </a:r>
          </a:p>
        </p:txBody>
      </p:sp>
      <p:sp>
        <p:nvSpPr>
          <p:cNvPr id="6" name="Rectangle 5"/>
          <p:cNvSpPr/>
          <p:nvPr/>
        </p:nvSpPr>
        <p:spPr>
          <a:xfrm>
            <a:off x="10287000" y="1825625"/>
            <a:ext cx="1689100" cy="127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Resource Owner</a:t>
            </a:r>
          </a:p>
        </p:txBody>
      </p:sp>
      <p:cxnSp>
        <p:nvCxnSpPr>
          <p:cNvPr id="7" name="Straight Arrow Connector 6"/>
          <p:cNvCxnSpPr>
            <a:endCxn id="9" idx="1"/>
          </p:cNvCxnSpPr>
          <p:nvPr/>
        </p:nvCxnSpPr>
        <p:spPr>
          <a:xfrm>
            <a:off x="7156450" y="2460625"/>
            <a:ext cx="31305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7" idx="3"/>
            <a:endCxn id="8" idx="1"/>
          </p:cNvCxnSpPr>
          <p:nvPr/>
        </p:nvCxnSpPr>
        <p:spPr>
          <a:xfrm>
            <a:off x="7156450" y="5695949"/>
            <a:ext cx="31305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5467350" y="1825625"/>
            <a:ext cx="1689100" cy="1270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Auth</a:t>
            </a:r>
            <a:r>
              <a:rPr lang="en-US" sz="2800" dirty="0"/>
              <a:t> Service</a:t>
            </a:r>
          </a:p>
        </p:txBody>
      </p:sp>
      <p:cxnSp>
        <p:nvCxnSpPr>
          <p:cNvPr id="10" name="Straight Arrow Connector 9"/>
          <p:cNvCxnSpPr>
            <a:endCxn id="7" idx="0"/>
          </p:cNvCxnSpPr>
          <p:nvPr/>
        </p:nvCxnSpPr>
        <p:spPr>
          <a:xfrm>
            <a:off x="6311900" y="3095625"/>
            <a:ext cx="0" cy="19653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1"/>
            <a:endCxn id="7" idx="0"/>
          </p:cNvCxnSpPr>
          <p:nvPr/>
        </p:nvCxnSpPr>
        <p:spPr>
          <a:xfrm flipH="1">
            <a:off x="6311900" y="2460625"/>
            <a:ext cx="3975100" cy="26003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67164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SEAGrid Scenarios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SEAGrid needs to authenticate users.</a:t>
            </a:r>
          </a:p>
          <a:p>
            <a:r>
              <a:rPr lang="en-US" dirty="0"/>
              <a:t>Not all users can access every Apache Airavata API method.</a:t>
            </a:r>
          </a:p>
          <a:p>
            <a:r>
              <a:rPr lang="en-US" dirty="0"/>
              <a:t>SEAGrid has both Web and desktop (JavaFX) clients.</a:t>
            </a:r>
          </a:p>
          <a:p>
            <a:pPr lvl="1"/>
            <a:r>
              <a:rPr lang="en-US" dirty="0"/>
              <a:t>These are clients to Apache Airavata services.</a:t>
            </a:r>
          </a:p>
          <a:p>
            <a:r>
              <a:rPr lang="en-US" dirty="0"/>
              <a:t>Web client (PHP) runs on a server under the control of the SEAGrid administrator.</a:t>
            </a:r>
          </a:p>
          <a:p>
            <a:r>
              <a:rPr lang="en-US" dirty="0"/>
              <a:t>But desktop clients run under the user’s control.</a:t>
            </a:r>
          </a:p>
          <a:p>
            <a:pPr lvl="1"/>
            <a:r>
              <a:rPr lang="en-US" dirty="0"/>
              <a:t>User could lose credentials.</a:t>
            </a:r>
          </a:p>
          <a:p>
            <a:r>
              <a:rPr lang="en-US" dirty="0"/>
              <a:t>Apache Airavata needs to issue access tokens to invoke API calls to both the SEAGrid web site and to SEAGrid desktop clients.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4778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515620"/>
              </p:ext>
            </p:extLst>
          </p:nvPr>
        </p:nvGraphicFramePr>
        <p:xfrm>
          <a:off x="850901" y="1855431"/>
          <a:ext cx="10502900" cy="465425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9379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649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47444">
                <a:tc>
                  <a:txBody>
                    <a:bodyPr/>
                    <a:lstStyle/>
                    <a:p>
                      <a:r>
                        <a:rPr lang="en-US" sz="2400" dirty="0"/>
                        <a:t>OAuth2 Grant Type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Science Gateway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7923">
                <a:tc>
                  <a:txBody>
                    <a:bodyPr/>
                    <a:lstStyle/>
                    <a:p>
                      <a:r>
                        <a:rPr lang="en-US" sz="2400" dirty="0"/>
                        <a:t>Authorization 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Web-based, server side</a:t>
                      </a:r>
                      <a:r>
                        <a:rPr lang="en-US" sz="2400" baseline="0" dirty="0"/>
                        <a:t> gateway implemented with PHP, JSP/servlets, Django, etc. The Airavata client SDK is on the server under the gateway operator’s control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83749">
                <a:tc>
                  <a:txBody>
                    <a:bodyPr/>
                    <a:lstStyle/>
                    <a:p>
                      <a:r>
                        <a:rPr lang="en-US" sz="2400" dirty="0"/>
                        <a:t>Implicit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Client</a:t>
                      </a:r>
                      <a:r>
                        <a:rPr lang="en-US" sz="2400" baseline="0" dirty="0"/>
                        <a:t> is a browser using JavaScript client SDKs to make direct connections to the Airavata server; no Web server in the middle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1931">
                <a:tc>
                  <a:txBody>
                    <a:bodyPr/>
                    <a:lstStyle/>
                    <a:p>
                      <a:r>
                        <a:rPr lang="en-US" sz="2400" dirty="0"/>
                        <a:t>Resource Owner Password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Client</a:t>
                      </a:r>
                      <a:r>
                        <a:rPr lang="en-US" sz="2400" baseline="0" dirty="0"/>
                        <a:t> is a trusted non-browser application under the user’s control, such as a mobile device or a desktop application.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444">
                <a:tc>
                  <a:txBody>
                    <a:bodyPr/>
                    <a:lstStyle/>
                    <a:p>
                      <a:r>
                        <a:rPr lang="en-US" sz="2400" dirty="0"/>
                        <a:t>Client Credential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Machine-to</a:t>
                      </a:r>
                      <a:r>
                        <a:rPr lang="en-US" sz="2400" baseline="0" dirty="0"/>
                        <a:t>-machine authentication for confidential clients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Conclusions About OAuth2 and Gateways</a:t>
            </a:r>
          </a:p>
        </p:txBody>
      </p:sp>
    </p:spTree>
    <p:extLst>
      <p:ext uri="{BB962C8B-B14F-4D97-AF65-F5344CB8AC3E}">
        <p14:creationId xmlns:p14="http://schemas.microsoft.com/office/powerpoint/2010/main" val="14335894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Handle </a:t>
            </a:r>
            <a:r>
              <a:rPr lang="en-US"/>
              <a:t>Authentication, User Management, and API Access?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Let’s look at several cases. These depend on how closely the tenant integrates with Airavata’s </a:t>
            </a:r>
            <a:r>
              <a:rPr lang="en-US" dirty="0" err="1"/>
              <a:t>auth</a:t>
            </a:r>
            <a:r>
              <a:rPr lang="en-US" dirty="0"/>
              <a:t> services.</a:t>
            </a:r>
          </a:p>
        </p:txBody>
      </p:sp>
    </p:spTree>
    <p:extLst>
      <p:ext uri="{BB962C8B-B14F-4D97-AF65-F5344CB8AC3E}">
        <p14:creationId xmlns:p14="http://schemas.microsoft.com/office/powerpoint/2010/main" val="12581770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Some Acknowledgements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Supun</a:t>
            </a:r>
            <a:r>
              <a:rPr lang="en-US" dirty="0"/>
              <a:t> </a:t>
            </a:r>
            <a:r>
              <a:rPr lang="en-US" dirty="0" err="1"/>
              <a:t>Nakandala</a:t>
            </a:r>
            <a:r>
              <a:rPr lang="en-US" dirty="0"/>
              <a:t> and </a:t>
            </a:r>
            <a:r>
              <a:rPr lang="en-US" dirty="0" err="1"/>
              <a:t>Hasini</a:t>
            </a:r>
            <a:r>
              <a:rPr lang="en-US" dirty="0"/>
              <a:t> </a:t>
            </a:r>
            <a:r>
              <a:rPr lang="en-US" dirty="0" err="1"/>
              <a:t>Gunasinghe</a:t>
            </a:r>
            <a:r>
              <a:rPr lang="en-US" dirty="0"/>
              <a:t> prototyped much of what we do in production today while  Google Summer of Code students</a:t>
            </a:r>
          </a:p>
          <a:p>
            <a:pPr lvl="1"/>
            <a:r>
              <a:rPr lang="en-US" dirty="0"/>
              <a:t>We put it into production</a:t>
            </a:r>
          </a:p>
          <a:p>
            <a:pPr lvl="1"/>
            <a:r>
              <a:rPr lang="en-US" dirty="0"/>
              <a:t>We hired </a:t>
            </a:r>
            <a:r>
              <a:rPr lang="en-US" dirty="0" err="1"/>
              <a:t>Supun</a:t>
            </a:r>
            <a:endParaRPr lang="en-US" dirty="0"/>
          </a:p>
          <a:p>
            <a:r>
              <a:rPr lang="en-US" dirty="0"/>
              <a:t>Anuj </a:t>
            </a:r>
            <a:r>
              <a:rPr lang="en-US" dirty="0" err="1"/>
              <a:t>Bhandar</a:t>
            </a:r>
            <a:r>
              <a:rPr lang="en-US" dirty="0"/>
              <a:t> did a lot of the work evaluating and providing early integration work for </a:t>
            </a:r>
            <a:r>
              <a:rPr lang="en-US" dirty="0" err="1"/>
              <a:t>Keycloak</a:t>
            </a:r>
            <a:r>
              <a:rPr lang="en-US" dirty="0"/>
              <a:t>, which replaced WSO2 IS, during the Spring 2017 semester.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7117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6" y="381002"/>
            <a:ext cx="9834284" cy="63439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454900" y="368301"/>
            <a:ext cx="4064000" cy="34163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Case 1: Gateway uses Airavata middleware to manage users.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The gateway can use OpenID Connect to authenticate users.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The gateway receives an authorization code grant that it can use to make Airavata API calls. </a:t>
            </a:r>
          </a:p>
        </p:txBody>
      </p:sp>
    </p:spTree>
    <p:extLst>
      <p:ext uri="{BB962C8B-B14F-4D97-AF65-F5344CB8AC3E}">
        <p14:creationId xmlns:p14="http://schemas.microsoft.com/office/powerpoint/2010/main" val="8606556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22" y="368301"/>
            <a:ext cx="9426278" cy="62764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454900" y="368301"/>
            <a:ext cx="4064000" cy="267765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Case 2: Gateway uses a third party identity service to manage users. 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This must be Web based, so Authorization Code grant types are the only supported type.</a:t>
            </a:r>
          </a:p>
        </p:txBody>
      </p:sp>
    </p:spTree>
    <p:extLst>
      <p:ext uri="{BB962C8B-B14F-4D97-AF65-F5344CB8AC3E}">
        <p14:creationId xmlns:p14="http://schemas.microsoft.com/office/powerpoint/2010/main" val="20602548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Open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75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What is the best way to distribute OAuth2 public clients that will directly access the API </a:t>
            </a:r>
          </a:p>
          <a:p>
            <a:pPr lvl="1"/>
            <a:r>
              <a:rPr lang="en-US" dirty="0"/>
              <a:t>Desktop applications 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pPr lvl="1"/>
            <a:r>
              <a:rPr lang="en-US" dirty="0"/>
              <a:t>Other scripts, developer keys,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How can we integrate third party services like Box or AWS into Airavata.</a:t>
            </a:r>
          </a:p>
          <a:p>
            <a:pPr lvl="1"/>
            <a:r>
              <a:rPr lang="en-US" dirty="0"/>
              <a:t>Users may bring their own accounts</a:t>
            </a:r>
          </a:p>
          <a:p>
            <a:pPr lvl="1"/>
            <a:r>
              <a:rPr lang="en-US" dirty="0"/>
              <a:t>Or a gateway tenant may provide a group account</a:t>
            </a:r>
          </a:p>
          <a:p>
            <a:r>
              <a:rPr lang="en-US" dirty="0"/>
              <a:t>What are the best approaches for internal (microservice-to-</a:t>
            </a:r>
            <a:r>
              <a:rPr lang="en-US" dirty="0" err="1"/>
              <a:t>microserivce</a:t>
            </a:r>
            <a:r>
              <a:rPr lang="en-US" dirty="0"/>
              <a:t>) security in Airavata?</a:t>
            </a:r>
          </a:p>
          <a:p>
            <a:pPr lvl="1"/>
            <a:r>
              <a:rPr lang="en-US" dirty="0"/>
              <a:t>Byzantine Fault Tolerance</a:t>
            </a:r>
          </a:p>
          <a:p>
            <a:pPr lvl="1"/>
            <a:r>
              <a:rPr lang="en-US" dirty="0" err="1"/>
              <a:t>DevSecOps</a:t>
            </a:r>
            <a:endParaRPr lang="en-US" dirty="0"/>
          </a:p>
          <a:p>
            <a:pPr lvl="1"/>
            <a:r>
              <a:rPr lang="en-US" dirty="0"/>
              <a:t>Black hat hacking</a:t>
            </a:r>
          </a:p>
        </p:txBody>
      </p:sp>
    </p:spTree>
    <p:extLst>
      <p:ext uri="{BB962C8B-B14F-4D97-AF65-F5344CB8AC3E}">
        <p14:creationId xmlns:p14="http://schemas.microsoft.com/office/powerpoint/2010/main" val="84333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 an Earlier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have three major divisions in a science gateway architecture.</a:t>
            </a:r>
          </a:p>
          <a:p>
            <a:r>
              <a:rPr lang="en-US" b="1" dirty="0"/>
              <a:t>Science gateway tenants </a:t>
            </a:r>
            <a:r>
              <a:rPr lang="en-US" dirty="0"/>
              <a:t>are what the end user interacts with.</a:t>
            </a:r>
          </a:p>
          <a:p>
            <a:pPr lvl="1"/>
            <a:r>
              <a:rPr lang="en-US" dirty="0"/>
              <a:t>Domain specific: </a:t>
            </a:r>
            <a:r>
              <a:rPr lang="en-US" dirty="0" err="1"/>
              <a:t>SEAGrid.org</a:t>
            </a:r>
            <a:r>
              <a:rPr lang="en-US" dirty="0"/>
              <a:t>, </a:t>
            </a:r>
            <a:r>
              <a:rPr lang="en-US" dirty="0" err="1"/>
              <a:t>SimVascular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Maintain their own user bases</a:t>
            </a:r>
          </a:p>
          <a:p>
            <a:r>
              <a:rPr lang="en-US" b="1" dirty="0"/>
              <a:t>Science gateway middleware </a:t>
            </a:r>
            <a:r>
              <a:rPr lang="en-US" dirty="0"/>
              <a:t>provides general purpose services that are used by gateway tenants.</a:t>
            </a:r>
          </a:p>
          <a:p>
            <a:pPr lvl="1"/>
            <a:r>
              <a:rPr lang="en-US" dirty="0"/>
              <a:t>One middleware instance can support multiple science gateway tenants and multiple resources</a:t>
            </a:r>
          </a:p>
          <a:p>
            <a:r>
              <a:rPr lang="en-US" b="1" dirty="0"/>
              <a:t>Science gateway resources </a:t>
            </a:r>
            <a:r>
              <a:rPr lang="en-US" dirty="0"/>
              <a:t>are typically externally managed clusters or IaaS providers that run scientific applications and store data</a:t>
            </a:r>
          </a:p>
          <a:p>
            <a:pPr lvl="1"/>
            <a:r>
              <a:rPr lang="en-US" dirty="0"/>
              <a:t>A user “rents” space on a resource</a:t>
            </a:r>
          </a:p>
        </p:txBody>
      </p:sp>
    </p:spTree>
    <p:extLst>
      <p:ext uri="{BB962C8B-B14F-4D97-AF65-F5344CB8AC3E}">
        <p14:creationId xmlns:p14="http://schemas.microsoft.com/office/powerpoint/2010/main" val="23877881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24A5A-1E01-7040-A808-87CF605DC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Can You Treat the Supercomputers as OAuth2 Resource Services?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1BF246-2648-6746-B758-ADF8BD655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963" y="1995488"/>
            <a:ext cx="8229600" cy="438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619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Simplifying Assumption: the Middleware Perimeter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83328"/>
          </a:xfrm>
          <a:ln>
            <a:noFill/>
          </a:ln>
        </p:spPr>
        <p:txBody>
          <a:bodyPr>
            <a:normAutofit fontScale="92500"/>
          </a:bodyPr>
          <a:lstStyle/>
          <a:p>
            <a:r>
              <a:rPr lang="en-US" dirty="0"/>
              <a:t>We don’t consider the problem of securing the </a:t>
            </a:r>
            <a:r>
              <a:rPr lang="en-US" dirty="0" err="1"/>
              <a:t>microservices</a:t>
            </a:r>
            <a:r>
              <a:rPr lang="en-US" dirty="0"/>
              <a:t> themselves.</a:t>
            </a:r>
          </a:p>
          <a:p>
            <a:r>
              <a:rPr lang="en-US" dirty="0"/>
              <a:t>Assume all the </a:t>
            </a:r>
            <a:r>
              <a:rPr lang="en-US" dirty="0" err="1"/>
              <a:t>microservices</a:t>
            </a:r>
            <a:r>
              <a:rPr lang="en-US" dirty="0"/>
              <a:t> run under a single administrative domain.</a:t>
            </a:r>
          </a:p>
          <a:p>
            <a:r>
              <a:rPr lang="en-US" dirty="0"/>
              <a:t>Use “operational security” rather than “architectural security” </a:t>
            </a:r>
          </a:p>
          <a:p>
            <a:pPr lvl="1"/>
            <a:r>
              <a:rPr lang="en-US" dirty="0"/>
              <a:t>Firewalls, closed networks and similar approaches to limit access to services to trusted entities.</a:t>
            </a:r>
          </a:p>
          <a:p>
            <a:pPr lvl="1"/>
            <a:r>
              <a:rPr lang="en-US" dirty="0"/>
              <a:t>Logging and event detection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3749" y="4286832"/>
            <a:ext cx="4864100" cy="24622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200" dirty="0"/>
              <a:t>Some interesting further Microservice security considerations: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 dirty="0"/>
              <a:t>Rogue services, Byzantine Fault Tolerance: RAFT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 dirty="0"/>
              <a:t>Scaling your operational perimeter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 dirty="0"/>
              <a:t>Integrating trusted third party services like Box.</a:t>
            </a:r>
          </a:p>
        </p:txBody>
      </p:sp>
      <p:pic>
        <p:nvPicPr>
          <p:cNvPr id="7" name="Picture 6" descr="Airavata 1.0 Architectur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9690"/>
          <a:stretch/>
        </p:blipFill>
        <p:spPr>
          <a:xfrm>
            <a:off x="5351049" y="3962259"/>
            <a:ext cx="5926551" cy="282360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527800" y="3936859"/>
            <a:ext cx="4953000" cy="2823605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671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A03024E-B4FC-3640-85C3-A0A94862D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448625"/>
            <a:ext cx="4977976" cy="1454051"/>
          </a:xfrm>
        </p:spPr>
        <p:txBody>
          <a:bodyPr>
            <a:normAutofit/>
          </a:bodyPr>
          <a:lstStyle/>
          <a:p>
            <a:r>
              <a:rPr lang="en-US" b="1" dirty="0"/>
              <a:t>Yes, You Can! Sort of. </a:t>
            </a:r>
          </a:p>
        </p:txBody>
      </p:sp>
      <p:sp>
        <p:nvSpPr>
          <p:cNvPr id="16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6FB1F7-5E5A-8F4D-A436-4957A760D8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/>
          </a:blip>
          <a:srcRect l="23908" r="22588"/>
          <a:stretch/>
        </p:blipFill>
        <p:spPr>
          <a:xfrm>
            <a:off x="20" y="907231"/>
            <a:ext cx="4838021" cy="5063738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882D92-C5FF-9046-A6FE-1536A3355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1902676"/>
            <a:ext cx="4977578" cy="3798039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You can create virtual clusters on Jetstream, Amazon, </a:t>
            </a:r>
            <a:r>
              <a:rPr lang="en-US" sz="3200" dirty="0" err="1">
                <a:solidFill>
                  <a:srgbClr val="000000"/>
                </a:solidFill>
              </a:rPr>
              <a:t>etc</a:t>
            </a:r>
            <a:r>
              <a:rPr lang="en-US" sz="3200" dirty="0">
                <a:solidFill>
                  <a:srgbClr val="000000"/>
                </a:solidFill>
              </a:rPr>
              <a:t> that can be used to run scientific codes.</a:t>
            </a:r>
          </a:p>
          <a:p>
            <a:r>
              <a:rPr lang="en-US" sz="3200" dirty="0">
                <a:solidFill>
                  <a:srgbClr val="000000"/>
                </a:solidFill>
              </a:rPr>
              <a:t>You can integrate third party storage services like Box this way.</a:t>
            </a:r>
          </a:p>
          <a:p>
            <a:pPr marL="0" indent="0">
              <a:buNone/>
            </a:pPr>
            <a:endParaRPr lang="en-US" sz="3200" dirty="0">
              <a:solidFill>
                <a:srgbClr val="0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7D3F2B-2E87-7E49-BFAA-E5AAF95E27A3}"/>
              </a:ext>
            </a:extLst>
          </p:cNvPr>
          <p:cNvSpPr txBox="1"/>
          <p:nvPr/>
        </p:nvSpPr>
        <p:spPr>
          <a:xfrm>
            <a:off x="6090574" y="5700715"/>
            <a:ext cx="497757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But we will have to wait on the OAuth2-enabled supercomputer</a:t>
            </a:r>
          </a:p>
        </p:txBody>
      </p:sp>
    </p:spTree>
    <p:extLst>
      <p:ext uri="{BB962C8B-B14F-4D97-AF65-F5344CB8AC3E}">
        <p14:creationId xmlns:p14="http://schemas.microsoft.com/office/powerpoint/2010/main" val="32042379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Enabling Users to Bring Their Own Resources</a:t>
            </a:r>
          </a:p>
        </p:txBody>
      </p:sp>
      <p:sp>
        <p:nvSpPr>
          <p:cNvPr id="5" name="Rectangle 4"/>
          <p:cNvSpPr/>
          <p:nvPr/>
        </p:nvSpPr>
        <p:spPr>
          <a:xfrm>
            <a:off x="7239000" y="2331720"/>
            <a:ext cx="1414272" cy="918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Resource (AWS, Box)</a:t>
            </a:r>
          </a:p>
        </p:txBody>
      </p:sp>
      <p:sp>
        <p:nvSpPr>
          <p:cNvPr id="6" name="Rectangle 5"/>
          <p:cNvSpPr/>
          <p:nvPr/>
        </p:nvSpPr>
        <p:spPr>
          <a:xfrm>
            <a:off x="4486656" y="2331720"/>
            <a:ext cx="1414272" cy="918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Custos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894332" y="2331720"/>
            <a:ext cx="1414272" cy="918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GW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294" y="5891668"/>
            <a:ext cx="571500" cy="622300"/>
          </a:xfrm>
          <a:prstGeom prst="rect">
            <a:avLst/>
          </a:prstGeom>
        </p:spPr>
      </p:pic>
      <p:grpSp>
        <p:nvGrpSpPr>
          <p:cNvPr id="44" name="Group 43"/>
          <p:cNvGrpSpPr/>
          <p:nvPr/>
        </p:nvGrpSpPr>
        <p:grpSpPr>
          <a:xfrm>
            <a:off x="7255466" y="3419772"/>
            <a:ext cx="2129874" cy="2604119"/>
            <a:chOff x="6849872" y="3171728"/>
            <a:chExt cx="2129874" cy="2604119"/>
          </a:xfrm>
        </p:grpSpPr>
        <p:sp>
          <p:nvSpPr>
            <p:cNvPr id="36" name="Right Arrow 35"/>
            <p:cNvSpPr/>
            <p:nvPr/>
          </p:nvSpPr>
          <p:spPr>
            <a:xfrm rot="7045078">
              <a:off x="5651182" y="4370418"/>
              <a:ext cx="2604119" cy="206739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477475" y="3288219"/>
              <a:ext cx="150227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  <a:p>
              <a:r>
                <a:rPr lang="en-US" dirty="0"/>
                <a:t>Access token, </a:t>
              </a:r>
            </a:p>
            <a:p>
              <a:r>
                <a:rPr lang="en-US" dirty="0"/>
                <a:t>redirect to </a:t>
              </a:r>
            </a:p>
            <a:p>
              <a:r>
                <a:rPr lang="en-US" dirty="0" err="1"/>
                <a:t>Custos</a:t>
              </a:r>
              <a:endParaRPr lang="en-US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5723945" y="3464799"/>
            <a:ext cx="1473759" cy="2385604"/>
            <a:chOff x="5723945" y="3304779"/>
            <a:chExt cx="1473759" cy="2385604"/>
          </a:xfrm>
        </p:grpSpPr>
        <p:sp>
          <p:nvSpPr>
            <p:cNvPr id="38" name="Right Arrow 37"/>
            <p:cNvSpPr/>
            <p:nvPr/>
          </p:nvSpPr>
          <p:spPr>
            <a:xfrm rot="15368824">
              <a:off x="4618314" y="4410410"/>
              <a:ext cx="2385604" cy="174341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789049" y="3930241"/>
              <a:ext cx="14086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Access Token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143621" y="3434533"/>
            <a:ext cx="1463979" cy="2604119"/>
            <a:chOff x="4143621" y="3274513"/>
            <a:chExt cx="1463979" cy="2604119"/>
          </a:xfrm>
        </p:grpSpPr>
        <p:sp>
          <p:nvSpPr>
            <p:cNvPr id="40" name="Right Arrow 39"/>
            <p:cNvSpPr/>
            <p:nvPr/>
          </p:nvSpPr>
          <p:spPr>
            <a:xfrm rot="4542772">
              <a:off x="4202171" y="4473203"/>
              <a:ext cx="2604119" cy="206739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143621" y="3468576"/>
              <a:ext cx="9909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Success</a:t>
              </a:r>
            </a:p>
            <a:p>
              <a:r>
                <a:rPr lang="en-US" dirty="0"/>
                <a:t>Redirect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2075455" y="4242661"/>
            <a:ext cx="3809889" cy="646331"/>
            <a:chOff x="2075455" y="4082641"/>
            <a:chExt cx="3809889" cy="646331"/>
          </a:xfrm>
        </p:grpSpPr>
        <p:sp>
          <p:nvSpPr>
            <p:cNvPr id="42" name="Right Arrow 41"/>
            <p:cNvSpPr/>
            <p:nvPr/>
          </p:nvSpPr>
          <p:spPr>
            <a:xfrm rot="13287864">
              <a:off x="2075455" y="4464596"/>
              <a:ext cx="3809889" cy="192846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41049" y="4082641"/>
              <a:ext cx="10942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Resource</a:t>
              </a:r>
            </a:p>
            <a:p>
              <a:r>
                <a:rPr lang="en-US" dirty="0"/>
                <a:t>Added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929066" y="1384890"/>
            <a:ext cx="2041204" cy="810107"/>
            <a:chOff x="4929066" y="1224870"/>
            <a:chExt cx="2041204" cy="810107"/>
          </a:xfrm>
        </p:grpSpPr>
        <p:sp>
          <p:nvSpPr>
            <p:cNvPr id="10" name="Curved Down Arrow 9"/>
            <p:cNvSpPr/>
            <p:nvPr/>
          </p:nvSpPr>
          <p:spPr>
            <a:xfrm>
              <a:off x="4929066" y="1684457"/>
              <a:ext cx="575164" cy="350520"/>
            </a:xfrm>
            <a:prstGeom prst="curvedDownArrow">
              <a:avLst/>
            </a:prstGeom>
            <a:solidFill>
              <a:srgbClr val="0070C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504230" y="1224870"/>
              <a:ext cx="1466040" cy="64633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/>
                <a:t>Store Access token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9380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" y="129063"/>
            <a:ext cx="3577590" cy="14859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err="1"/>
              <a:t>Custos</a:t>
            </a:r>
            <a:r>
              <a:rPr lang="en-US" dirty="0"/>
              <a:t> Components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87240" y="1066800"/>
            <a:ext cx="3489960" cy="5608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890260" y="1276350"/>
            <a:ext cx="1889760" cy="42100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KeyCloak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890260" y="2352675"/>
            <a:ext cx="1889760" cy="7658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CredentialStore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/Vault</a:t>
            </a:r>
          </a:p>
        </p:txBody>
      </p:sp>
      <p:sp>
        <p:nvSpPr>
          <p:cNvPr id="7" name="Rectangle 6"/>
          <p:cNvSpPr/>
          <p:nvPr/>
        </p:nvSpPr>
        <p:spPr>
          <a:xfrm>
            <a:off x="5890260" y="3148012"/>
            <a:ext cx="1889760" cy="52482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Sharing Service</a:t>
            </a:r>
          </a:p>
        </p:txBody>
      </p:sp>
      <p:sp>
        <p:nvSpPr>
          <p:cNvPr id="8" name="Rectangle 7"/>
          <p:cNvSpPr/>
          <p:nvPr/>
        </p:nvSpPr>
        <p:spPr>
          <a:xfrm>
            <a:off x="5890260" y="3729990"/>
            <a:ext cx="1889760" cy="5648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Profile Service</a:t>
            </a:r>
          </a:p>
        </p:txBody>
      </p:sp>
      <p:sp>
        <p:nvSpPr>
          <p:cNvPr id="9" name="Rectangle 8"/>
          <p:cNvSpPr/>
          <p:nvPr/>
        </p:nvSpPr>
        <p:spPr>
          <a:xfrm>
            <a:off x="4640580" y="1276350"/>
            <a:ext cx="952500" cy="52768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API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Magnetic Disk 9"/>
          <p:cNvSpPr/>
          <p:nvPr/>
        </p:nvSpPr>
        <p:spPr>
          <a:xfrm>
            <a:off x="8846820" y="1596390"/>
            <a:ext cx="701040" cy="61341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agnetic Disk 10"/>
          <p:cNvSpPr/>
          <p:nvPr/>
        </p:nvSpPr>
        <p:spPr>
          <a:xfrm>
            <a:off x="8846820" y="3561397"/>
            <a:ext cx="701040" cy="61341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>
            <a:stCxn id="5" idx="3"/>
            <a:endCxn id="10" idx="2"/>
          </p:cNvCxnSpPr>
          <p:nvPr/>
        </p:nvCxnSpPr>
        <p:spPr>
          <a:xfrm>
            <a:off x="7780020" y="1486852"/>
            <a:ext cx="1066800" cy="41624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7" idx="3"/>
            <a:endCxn id="11" idx="2"/>
          </p:cNvCxnSpPr>
          <p:nvPr/>
        </p:nvCxnSpPr>
        <p:spPr>
          <a:xfrm>
            <a:off x="7780020" y="3410426"/>
            <a:ext cx="1066800" cy="4576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8" idx="3"/>
            <a:endCxn id="11" idx="2"/>
          </p:cNvCxnSpPr>
          <p:nvPr/>
        </p:nvCxnSpPr>
        <p:spPr>
          <a:xfrm flipV="1">
            <a:off x="7780020" y="3868102"/>
            <a:ext cx="1066800" cy="14430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Line Callout 1 21"/>
          <p:cNvSpPr/>
          <p:nvPr/>
        </p:nvSpPr>
        <p:spPr>
          <a:xfrm>
            <a:off x="7780020" y="60959"/>
            <a:ext cx="2964180" cy="928687"/>
          </a:xfrm>
          <a:prstGeom prst="borderCallout1">
            <a:avLst>
              <a:gd name="adj1" fmla="val 18750"/>
              <a:gd name="adj2" fmla="val -8333"/>
              <a:gd name="adj3" fmla="val 110245"/>
              <a:gd name="adj4" fmla="val -49555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Single server that embeds </a:t>
            </a:r>
            <a:r>
              <a:rPr lang="en-US" dirty="0" err="1">
                <a:solidFill>
                  <a:schemeClr val="tx1"/>
                </a:solidFill>
              </a:rPr>
              <a:t>KeyCloak</a:t>
            </a:r>
            <a:r>
              <a:rPr lang="en-US" dirty="0">
                <a:solidFill>
                  <a:schemeClr val="tx1"/>
                </a:solidFill>
              </a:rPr>
              <a:t> and other functionalities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890260" y="5162550"/>
            <a:ext cx="1889760" cy="7658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Admin/</a:t>
            </a: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Monitoring</a:t>
            </a:r>
          </a:p>
        </p:txBody>
      </p:sp>
      <p:cxnSp>
        <p:nvCxnSpPr>
          <p:cNvPr id="25" name="Straight Connector 24"/>
          <p:cNvCxnSpPr>
            <a:stCxn id="23" idx="3"/>
          </p:cNvCxnSpPr>
          <p:nvPr/>
        </p:nvCxnSpPr>
        <p:spPr>
          <a:xfrm flipV="1">
            <a:off x="7780020" y="3958590"/>
            <a:ext cx="1066800" cy="15868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5890260" y="5956937"/>
            <a:ext cx="1889760" cy="59626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Auditing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859780" y="4294822"/>
            <a:ext cx="1889760" cy="86772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Resource Authentication/</a:t>
            </a: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Authorization</a:t>
            </a:r>
          </a:p>
        </p:txBody>
      </p:sp>
      <p:cxnSp>
        <p:nvCxnSpPr>
          <p:cNvPr id="33" name="Straight Connector 32"/>
          <p:cNvCxnSpPr>
            <a:stCxn id="27" idx="3"/>
          </p:cNvCxnSpPr>
          <p:nvPr/>
        </p:nvCxnSpPr>
        <p:spPr>
          <a:xfrm flipV="1">
            <a:off x="7780020" y="3979545"/>
            <a:ext cx="1066800" cy="22755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5871210" y="1710452"/>
            <a:ext cx="1889760" cy="59554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 Management</a:t>
            </a:r>
          </a:p>
        </p:txBody>
      </p:sp>
      <p:cxnSp>
        <p:nvCxnSpPr>
          <p:cNvPr id="38" name="Straight Connector 37"/>
          <p:cNvCxnSpPr>
            <a:stCxn id="36" idx="3"/>
          </p:cNvCxnSpPr>
          <p:nvPr/>
        </p:nvCxnSpPr>
        <p:spPr>
          <a:xfrm flipV="1">
            <a:off x="7760970" y="1903095"/>
            <a:ext cx="1085850" cy="10513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ine Callout 1 38"/>
          <p:cNvSpPr/>
          <p:nvPr/>
        </p:nvSpPr>
        <p:spPr>
          <a:xfrm>
            <a:off x="9197340" y="2360772"/>
            <a:ext cx="2324100" cy="583168"/>
          </a:xfrm>
          <a:prstGeom prst="borderCallout1">
            <a:avLst>
              <a:gd name="adj1" fmla="val 18750"/>
              <a:gd name="adj2" fmla="val -8333"/>
              <a:gd name="adj3" fmla="val -122899"/>
              <a:gd name="adj4" fmla="val -64637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Primary </a:t>
            </a:r>
            <a:r>
              <a:rPr lang="en-US"/>
              <a:t>user store</a:t>
            </a:r>
            <a:endParaRPr lang="en-US" dirty="0"/>
          </a:p>
        </p:txBody>
      </p:sp>
      <p:sp>
        <p:nvSpPr>
          <p:cNvPr id="40" name="Line Callout 1 39"/>
          <p:cNvSpPr/>
          <p:nvPr/>
        </p:nvSpPr>
        <p:spPr>
          <a:xfrm>
            <a:off x="1844040" y="2581275"/>
            <a:ext cx="2324100" cy="980122"/>
          </a:xfrm>
          <a:prstGeom prst="borderCallout1">
            <a:avLst>
              <a:gd name="adj1" fmla="val 42270"/>
              <a:gd name="adj2" fmla="val 99864"/>
              <a:gd name="adj3" fmla="val 18220"/>
              <a:gd name="adj4" fmla="val 17733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Storing </a:t>
            </a:r>
            <a:r>
              <a:rPr lang="en-US" dirty="0" err="1"/>
              <a:t>auth</a:t>
            </a:r>
            <a:r>
              <a:rPr lang="en-US" dirty="0"/>
              <a:t> codes, </a:t>
            </a:r>
            <a:r>
              <a:rPr lang="en-US" dirty="0" err="1"/>
              <a:t>ssh</a:t>
            </a:r>
            <a:r>
              <a:rPr lang="en-US" dirty="0"/>
              <a:t> keys, generate keys</a:t>
            </a:r>
          </a:p>
        </p:txBody>
      </p:sp>
      <p:sp>
        <p:nvSpPr>
          <p:cNvPr id="41" name="Line Callout 1 40"/>
          <p:cNvSpPr/>
          <p:nvPr/>
        </p:nvSpPr>
        <p:spPr>
          <a:xfrm>
            <a:off x="1844040" y="5257800"/>
            <a:ext cx="2324100" cy="1302067"/>
          </a:xfrm>
          <a:prstGeom prst="borderCallout1">
            <a:avLst>
              <a:gd name="adj1" fmla="val 42270"/>
              <a:gd name="adj2" fmla="val 99864"/>
              <a:gd name="adj3" fmla="val 33436"/>
              <a:gd name="adj4" fmla="val 17274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Registering client ids, client secrets + </a:t>
            </a:r>
            <a:r>
              <a:rPr lang="en-US"/>
              <a:t>other admin/monitoring things</a:t>
            </a:r>
            <a:endParaRPr lang="en-US" dirty="0"/>
          </a:p>
        </p:txBody>
      </p:sp>
      <p:sp>
        <p:nvSpPr>
          <p:cNvPr id="42" name="Line Callout 1 41"/>
          <p:cNvSpPr/>
          <p:nvPr/>
        </p:nvSpPr>
        <p:spPr>
          <a:xfrm>
            <a:off x="8709660" y="5635943"/>
            <a:ext cx="2324100" cy="972027"/>
          </a:xfrm>
          <a:prstGeom prst="borderCallout1">
            <a:avLst>
              <a:gd name="adj1" fmla="val 50463"/>
              <a:gd name="adj2" fmla="val 2815"/>
              <a:gd name="adj3" fmla="val 77913"/>
              <a:gd name="adj4" fmla="val -42998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Secure audits</a:t>
            </a:r>
            <a:r>
              <a:rPr lang="en-US"/>
              <a:t>, manages audit queries</a:t>
            </a:r>
            <a:endParaRPr lang="en-US" dirty="0"/>
          </a:p>
        </p:txBody>
      </p:sp>
      <p:sp>
        <p:nvSpPr>
          <p:cNvPr id="43" name="Line Callout 1 42"/>
          <p:cNvSpPr/>
          <p:nvPr/>
        </p:nvSpPr>
        <p:spPr>
          <a:xfrm>
            <a:off x="1379220" y="3606165"/>
            <a:ext cx="2324100" cy="1556385"/>
          </a:xfrm>
          <a:prstGeom prst="borderCallout1">
            <a:avLst>
              <a:gd name="adj1" fmla="val 42270"/>
              <a:gd name="adj2" fmla="val 99864"/>
              <a:gd name="adj3" fmla="val 82595"/>
              <a:gd name="adj4" fmla="val 193724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Manages resource authentication for a user + throttling, limiting user access </a:t>
            </a:r>
            <a:r>
              <a:rPr lang="en-US"/>
              <a:t>to resource.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52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7030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OIDC Mappings to OAuth2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OIDC server is the Authorization Server. </a:t>
            </a:r>
          </a:p>
          <a:p>
            <a:r>
              <a:rPr lang="en-US" dirty="0"/>
              <a:t>The Science Gateway is the Client</a:t>
            </a:r>
          </a:p>
          <a:p>
            <a:r>
              <a:rPr lang="en-US" dirty="0"/>
              <a:t>Grant Types used by OIDC</a:t>
            </a:r>
          </a:p>
          <a:p>
            <a:pPr lvl="1"/>
            <a:r>
              <a:rPr lang="en-US" dirty="0"/>
              <a:t>Authorization Code: most common code, useful for server-side Web applications</a:t>
            </a:r>
          </a:p>
          <a:p>
            <a:pPr lvl="1"/>
            <a:r>
              <a:rPr lang="en-US" dirty="0"/>
              <a:t>Implicit: Use this with browser-side JavaScript applications that need to interact with the OIDC Server directly.</a:t>
            </a:r>
          </a:p>
        </p:txBody>
      </p:sp>
    </p:spTree>
    <p:extLst>
      <p:ext uri="{BB962C8B-B14F-4D97-AF65-F5344CB8AC3E}">
        <p14:creationId xmlns:p14="http://schemas.microsoft.com/office/powerpoint/2010/main" val="188691877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OIDC ID Token (1/2)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 Token data structure is the primary extension that OpenID Connect makes to OAuth 2.0 to enable End-Users to be authenticated.  </a:t>
            </a:r>
          </a:p>
          <a:p>
            <a:r>
              <a:rPr lang="en-US" dirty="0"/>
              <a:t>The ID Token is a security token that contains </a:t>
            </a:r>
            <a:r>
              <a:rPr lang="en-US" b="1" dirty="0"/>
              <a:t>Claims</a:t>
            </a:r>
            <a:r>
              <a:rPr lang="en-US" dirty="0"/>
              <a:t> about the authentication of an End-User by an Authorization Server when using a Client, and potentially other requested Claims. </a:t>
            </a:r>
          </a:p>
        </p:txBody>
      </p:sp>
    </p:spTree>
    <p:extLst>
      <p:ext uri="{BB962C8B-B14F-4D97-AF65-F5344CB8AC3E}">
        <p14:creationId xmlns:p14="http://schemas.microsoft.com/office/powerpoint/2010/main" val="155280256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OIDC ID Token (2/2)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ID Token is represented as a JSON Web Token (JWT)</a:t>
            </a:r>
          </a:p>
          <a:p>
            <a:r>
              <a:rPr lang="en-US" dirty="0"/>
              <a:t>JWT: compact claims representation format intended for space constrained environments such as HTTP Authorization headers and URI query parameters. 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tools.ietf.org</a:t>
            </a:r>
            <a:r>
              <a:rPr lang="en-US" dirty="0"/>
              <a:t>/html/draft-ietf-oauth-json-web-token-32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38119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" t="2241" r="14737" b="6723"/>
          <a:stretch/>
        </p:blipFill>
        <p:spPr>
          <a:xfrm>
            <a:off x="1981200" y="2057400"/>
            <a:ext cx="8229600" cy="41275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OIDC ID Token</a:t>
            </a:r>
          </a:p>
        </p:txBody>
      </p:sp>
    </p:spTree>
    <p:extLst>
      <p:ext uri="{BB962C8B-B14F-4D97-AF65-F5344CB8AC3E}">
        <p14:creationId xmlns:p14="http://schemas.microsoft.com/office/powerpoint/2010/main" val="9202434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304800" y="355601"/>
          <a:ext cx="11544300" cy="61981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60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282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2964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9346">
                <a:tc>
                  <a:txBody>
                    <a:bodyPr/>
                    <a:lstStyle/>
                    <a:p>
                      <a:r>
                        <a:rPr lang="en-US" dirty="0" err="1"/>
                        <a:t>iss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Issuer Identifier for the Issuer of the response. The </a:t>
                      </a:r>
                      <a:r>
                        <a:rPr lang="en-US" dirty="0" err="1"/>
                        <a:t>iss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value is a case sensitive URL using the </a:t>
                      </a:r>
                      <a:r>
                        <a:rPr lang="en-US" dirty="0"/>
                        <a:t>https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scheme that contains scheme, host, and optionally, port number and path components and no query or fragment components.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542">
                <a:tc>
                  <a:txBody>
                    <a:bodyPr/>
                    <a:lstStyle/>
                    <a:p>
                      <a:r>
                        <a:rPr lang="en-US" dirty="0"/>
                        <a:t>sub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Subject Identifier. A locally unique and never reassigned identifier within the Issuer for the End-User, which is intended to be consumed by the Client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1542">
                <a:tc>
                  <a:txBody>
                    <a:bodyPr/>
                    <a:lstStyle/>
                    <a:p>
                      <a:r>
                        <a:rPr lang="en-US" dirty="0" err="1"/>
                        <a:t>aud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Audience(s) that this ID Token is intended for. It must contain the OAuth 2.0 </a:t>
                      </a:r>
                      <a:r>
                        <a:rPr lang="en-US" dirty="0" err="1"/>
                        <a:t>client_id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of the Relying Party as an audience value. It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may contain other values.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2964">
                <a:tc>
                  <a:txBody>
                    <a:bodyPr/>
                    <a:lstStyle/>
                    <a:p>
                      <a:r>
                        <a:rPr lang="en-US" dirty="0"/>
                        <a:t>nonce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 value used to associate a Client session with an ID Token, and to mitigate replay attacks. 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2964">
                <a:tc>
                  <a:txBody>
                    <a:bodyPr/>
                    <a:lstStyle/>
                    <a:p>
                      <a:r>
                        <a:rPr lang="en-US" dirty="0" err="1"/>
                        <a:t>exp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Expiration</a:t>
                      </a:r>
                      <a:r>
                        <a:rPr lang="en-US" baseline="0" dirty="0"/>
                        <a:t>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62964">
                <a:tc>
                  <a:txBody>
                    <a:bodyPr/>
                    <a:lstStyle/>
                    <a:p>
                      <a:r>
                        <a:rPr lang="en-US" dirty="0" err="1"/>
                        <a:t>iat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 at which the JWT was issued.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2964">
                <a:tc>
                  <a:txBody>
                    <a:bodyPr/>
                    <a:lstStyle/>
                    <a:p>
                      <a:r>
                        <a:rPr lang="en-US" dirty="0" err="1"/>
                        <a:t>auth_time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 when the End-User authentication occurred.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117150">
                <a:tc>
                  <a:txBody>
                    <a:bodyPr/>
                    <a:lstStyle/>
                    <a:p>
                      <a:r>
                        <a:rPr lang="en-US" dirty="0" err="1"/>
                        <a:t>acr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Authentication Context Class Reference. 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You can used an RFC 6711 Registered Name here. This is an established Level of Assurance identifier.</a:t>
                      </a:r>
                      <a:endParaRPr lang="en-US" sz="18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br>
                        <a:rPr lang="en-US" dirty="0"/>
                      </a:b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9426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Claims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OIDC ID Tokens can also contain additional claims about the user.</a:t>
            </a:r>
          </a:p>
          <a:p>
            <a:pPr lvl="1"/>
            <a:r>
              <a:rPr lang="en-US" dirty="0"/>
              <a:t>Examples: Full name, preferred name, profile page URL, picture, website, birthday, etc.</a:t>
            </a:r>
          </a:p>
          <a:p>
            <a:pPr lvl="1"/>
            <a:r>
              <a:rPr lang="en-US" dirty="0"/>
              <a:t>These are stored by the </a:t>
            </a:r>
            <a:r>
              <a:rPr lang="en-US" dirty="0" err="1"/>
              <a:t>UserInfo</a:t>
            </a:r>
            <a:r>
              <a:rPr lang="en-US" dirty="0"/>
              <a:t> Endpoint. Not all may stored, and sharing decisions are another story.</a:t>
            </a:r>
          </a:p>
          <a:p>
            <a:r>
              <a:rPr lang="en-US" dirty="0"/>
              <a:t>OIDC clients (science gateways) can also make subsequent requests for this information from a </a:t>
            </a:r>
            <a:r>
              <a:rPr lang="en-US" dirty="0" err="1"/>
              <a:t>UserInfo</a:t>
            </a:r>
            <a:r>
              <a:rPr lang="en-US" dirty="0"/>
              <a:t> Endpoint.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299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Airavata: High Level Architecture</a:t>
            </a:r>
          </a:p>
        </p:txBody>
      </p:sp>
      <p:pic>
        <p:nvPicPr>
          <p:cNvPr id="5" name="Picture 4" descr="Airavata 1.0 Architectur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9690"/>
          <a:stretch/>
        </p:blipFill>
        <p:spPr>
          <a:xfrm>
            <a:off x="1172692" y="1340286"/>
            <a:ext cx="10595376" cy="504798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40370" y="1465718"/>
            <a:ext cx="4145197" cy="4759891"/>
          </a:xfrm>
          <a:prstGeom prst="rect">
            <a:avLst/>
          </a:prstGeom>
          <a:noFill/>
          <a:ln cap="flat" cmpd="sng">
            <a:solidFill>
              <a:schemeClr val="dk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kern="0">
              <a:solidFill>
                <a:srgbClr val="000000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64228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1" t="5515" r="2542" b="5693"/>
          <a:stretch/>
        </p:blipFill>
        <p:spPr>
          <a:xfrm>
            <a:off x="3086100" y="3771900"/>
            <a:ext cx="6134100" cy="2971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UserInfo</a:t>
            </a:r>
            <a:r>
              <a:rPr lang="en-US" dirty="0"/>
              <a:t> Endpoint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09775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UserInfo</a:t>
            </a:r>
            <a:r>
              <a:rPr lang="en-US" dirty="0"/>
              <a:t> Endpoint is an OAuth 2.0 Protected Resource that returns Claims about the authenticated End-User. </a:t>
            </a:r>
          </a:p>
          <a:p>
            <a:r>
              <a:rPr lang="en-US" dirty="0"/>
              <a:t>The Client makes a request to the </a:t>
            </a:r>
            <a:r>
              <a:rPr lang="en-US" dirty="0" err="1"/>
              <a:t>UserInfo</a:t>
            </a:r>
            <a:r>
              <a:rPr lang="en-US" dirty="0"/>
              <a:t> Endpoint using an Access Token obtained through OpenID Connect Authentication. </a:t>
            </a:r>
          </a:p>
        </p:txBody>
      </p:sp>
    </p:spTree>
    <p:extLst>
      <p:ext uri="{BB962C8B-B14F-4D97-AF65-F5344CB8AC3E}">
        <p14:creationId xmlns:p14="http://schemas.microsoft.com/office/powerpoint/2010/main" val="43653750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7100" y="6121400"/>
            <a:ext cx="7785100" cy="49688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/>
              <a:t>OpenID Connect Client Request Parameters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508000" y="211667"/>
          <a:ext cx="11061700" cy="5775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4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5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0333">
                <a:tc>
                  <a:txBody>
                    <a:bodyPr/>
                    <a:lstStyle/>
                    <a:p>
                      <a:r>
                        <a:rPr lang="en-US" sz="2400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r>
                        <a:rPr lang="en-US" sz="2400" dirty="0" err="1"/>
                        <a:t>client_id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A client identifier established between the OIDC server and the client app.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0333">
                <a:tc>
                  <a:txBody>
                    <a:bodyPr/>
                    <a:lstStyle/>
                    <a:p>
                      <a:r>
                        <a:rPr lang="en-US" sz="2400" dirty="0" err="1"/>
                        <a:t>response_type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The</a:t>
                      </a:r>
                      <a:r>
                        <a:rPr lang="en-US" sz="2400" baseline="0" dirty="0"/>
                        <a:t> value </a:t>
                      </a:r>
                      <a:r>
                        <a:rPr lang="en-US" sz="2400" dirty="0"/>
                        <a:t>“code” for</a:t>
                      </a:r>
                      <a:r>
                        <a:rPr lang="en-US" sz="2400" baseline="0" dirty="0"/>
                        <a:t> Authorization Code grant types</a:t>
                      </a:r>
                      <a:r>
                        <a:rPr lang="en-US" sz="2400" dirty="0"/>
                        <a:t>.</a:t>
                      </a:r>
                      <a:r>
                        <a:rPr lang="en-US" sz="2400" baseline="0" dirty="0"/>
                        <a:t> Use “</a:t>
                      </a:r>
                      <a:r>
                        <a:rPr lang="en-US" sz="2400" baseline="0" dirty="0" err="1"/>
                        <a:t>id_token</a:t>
                      </a:r>
                      <a:r>
                        <a:rPr lang="en-US" sz="2400" baseline="0" dirty="0"/>
                        <a:t>” for Implicit grant types.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r>
                        <a:rPr lang="en-US" sz="2400" dirty="0" err="1"/>
                        <a:t>redirect_uri</a:t>
                      </a:r>
                      <a:r>
                        <a:rPr lang="en-US" sz="2400" dirty="0"/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HTTP endpoint on your server that will receive the response</a:t>
                      </a:r>
                      <a:r>
                        <a:rPr lang="en-US" sz="2400" baseline="0" dirty="0"/>
                        <a:t> from the OIDC server.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0333">
                <a:tc>
                  <a:txBody>
                    <a:bodyPr/>
                    <a:lstStyle/>
                    <a:p>
                      <a:r>
                        <a:rPr lang="en-US" sz="2400" dirty="0"/>
                        <a:t>scope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 a basic request should be </a:t>
                      </a:r>
                      <a:r>
                        <a:rPr lang="en-US" sz="2400" dirty="0" err="1"/>
                        <a:t>openid</a:t>
                      </a:r>
                      <a:r>
                        <a:rPr lang="en-US" sz="2400" dirty="0"/>
                        <a:t> email</a:t>
                      </a:r>
                      <a:r>
                        <a:rPr lang="en-US" sz="2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7113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state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Should include the value of the anti-forgery unique session token, as well as any other information needed to recover the context when the user returns to your application, e.g., the starting URL.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278795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00" y="414113"/>
            <a:ext cx="10589819" cy="59507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9300" y="685800"/>
            <a:ext cx="3237618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/>
              <a:t>The General Solution</a:t>
            </a:r>
          </a:p>
        </p:txBody>
      </p:sp>
    </p:spTree>
    <p:extLst>
      <p:ext uri="{BB962C8B-B14F-4D97-AF65-F5344CB8AC3E}">
        <p14:creationId xmlns:p14="http://schemas.microsoft.com/office/powerpoint/2010/main" val="25553766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of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Compared to the obsolete OAuth version 1, OAuth2 is a </a:t>
            </a:r>
            <a:r>
              <a:rPr lang="en-US"/>
              <a:t>high-level framework and </a:t>
            </a:r>
            <a:r>
              <a:rPr lang="en-US" dirty="0"/>
              <a:t>does not prescribe a lot of low level implementation details.</a:t>
            </a:r>
          </a:p>
          <a:p>
            <a:pPr lvl="1"/>
            <a:r>
              <a:rPr lang="en-US" dirty="0"/>
              <a:t>OAuth2 recommends TLS security between parties.</a:t>
            </a:r>
          </a:p>
          <a:p>
            <a:pPr lvl="1"/>
            <a:r>
              <a:rPr lang="en-US" dirty="0"/>
              <a:t>Other steps left for implementations and other standards</a:t>
            </a:r>
          </a:p>
          <a:p>
            <a:r>
              <a:rPr lang="en-US" dirty="0"/>
              <a:t>You could use lots of standard security practices on top of HTTPS that supplement the point to point nature of HTTPS/TLS.</a:t>
            </a:r>
          </a:p>
          <a:p>
            <a:pPr lvl="1"/>
            <a:r>
              <a:rPr lang="en-US" dirty="0"/>
              <a:t>Public-private key pairs</a:t>
            </a:r>
          </a:p>
          <a:p>
            <a:pPr lvl="1"/>
            <a:r>
              <a:rPr lang="en-US" dirty="0"/>
              <a:t>Message digesting</a:t>
            </a:r>
          </a:p>
          <a:p>
            <a:pPr lvl="1"/>
            <a:r>
              <a:rPr lang="en-US" dirty="0"/>
              <a:t>Messaging signing</a:t>
            </a:r>
          </a:p>
          <a:p>
            <a:pPr lvl="1"/>
            <a:r>
              <a:rPr lang="en-US" dirty="0"/>
              <a:t>Encryption</a:t>
            </a:r>
          </a:p>
        </p:txBody>
      </p:sp>
    </p:spTree>
    <p:extLst>
      <p:ext uri="{BB962C8B-B14F-4D97-AF65-F5344CB8AC3E}">
        <p14:creationId xmlns:p14="http://schemas.microsoft.com/office/powerpoint/2010/main" val="171386514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838200" y="190499"/>
          <a:ext cx="10515600" cy="650489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1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9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8169">
                <a:tc>
                  <a:txBody>
                    <a:bodyPr/>
                    <a:lstStyle/>
                    <a:p>
                      <a:r>
                        <a:rPr lang="en-US" sz="2200" dirty="0"/>
                        <a:t>Grant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19569">
                <a:tc>
                  <a:txBody>
                    <a:bodyPr/>
                    <a:lstStyle/>
                    <a:p>
                      <a:r>
                        <a:rPr lang="en-US" sz="2200" dirty="0"/>
                        <a:t>Authorization</a:t>
                      </a:r>
                      <a:r>
                        <a:rPr lang="en-US" sz="2200" baseline="0" dirty="0"/>
                        <a:t> Code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en-US" sz="2200" dirty="0"/>
                        <a:t>Client directs the Resource Owner to an Authorization Server.</a:t>
                      </a:r>
                    </a:p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en-US" sz="2200" baseline="0" dirty="0"/>
                        <a:t>Resource Owner authenticates to the Authorization Server</a:t>
                      </a:r>
                    </a:p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en-US" sz="2200" baseline="0" dirty="0" err="1"/>
                        <a:t>Auth</a:t>
                      </a:r>
                      <a:r>
                        <a:rPr lang="en-US" sz="2200" baseline="0" dirty="0"/>
                        <a:t> Server </a:t>
                      </a:r>
                      <a:r>
                        <a:rPr lang="en-US" sz="2200" dirty="0"/>
                        <a:t>issues</a:t>
                      </a:r>
                      <a:r>
                        <a:rPr lang="en-US" sz="2200" baseline="0" dirty="0"/>
                        <a:t> an </a:t>
                      </a:r>
                      <a:r>
                        <a:rPr lang="en-US" sz="2200" baseline="0" dirty="0" err="1"/>
                        <a:t>auth</a:t>
                      </a:r>
                      <a:r>
                        <a:rPr lang="en-US" sz="2200" baseline="0" dirty="0"/>
                        <a:t> code to the Resource Owner and then </a:t>
                      </a:r>
                      <a:r>
                        <a:rPr lang="en-US" sz="2200" dirty="0"/>
                        <a:t>directs the Resource Owner back to the Client. </a:t>
                      </a:r>
                    </a:p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en-US" sz="2200" dirty="0"/>
                        <a:t>The</a:t>
                      </a:r>
                      <a:r>
                        <a:rPr lang="en-US" sz="2200" baseline="0" dirty="0"/>
                        <a:t> Client uses the </a:t>
                      </a:r>
                      <a:r>
                        <a:rPr lang="en-US" sz="2200" baseline="0" dirty="0" err="1"/>
                        <a:t>auth</a:t>
                      </a:r>
                      <a:r>
                        <a:rPr lang="en-US" sz="2200" baseline="0" dirty="0"/>
                        <a:t> code to get an access token directly from the Authorization Server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0521">
                <a:tc>
                  <a:txBody>
                    <a:bodyPr/>
                    <a:lstStyle/>
                    <a:p>
                      <a:r>
                        <a:rPr lang="en-US" sz="2200" dirty="0"/>
                        <a:t>Implicit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Authorization</a:t>
                      </a:r>
                      <a:r>
                        <a:rPr lang="en-US" sz="2200" baseline="0" dirty="0"/>
                        <a:t> flow suitable for JavaScript clients in a browser. Client gets the access token directly in a redirect URL, skipping the authorization code step.  Convenient but less secure.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0521">
                <a:tc>
                  <a:txBody>
                    <a:bodyPr/>
                    <a:lstStyle/>
                    <a:p>
                      <a:r>
                        <a:rPr lang="en-US" sz="2200" dirty="0"/>
                        <a:t>Resource Owner Password Credentials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Resource</a:t>
                      </a:r>
                      <a:r>
                        <a:rPr lang="en-US" sz="2200" baseline="0" dirty="0"/>
                        <a:t> Owner gives the Client its full credentials. </a:t>
                      </a:r>
                      <a:r>
                        <a:rPr lang="en-US" sz="2200" b="1" baseline="0" dirty="0"/>
                        <a:t>Client uses these to obtain an access token and possibly refresh tokens</a:t>
                      </a:r>
                      <a:r>
                        <a:rPr lang="en-US" sz="2200" baseline="0" dirty="0"/>
                        <a:t>. Owner must trust the Client, and Client can use the credentials only once per access token. Best way to authorize desktop applications? 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0521">
                <a:tc>
                  <a:txBody>
                    <a:bodyPr/>
                    <a:lstStyle/>
                    <a:p>
                      <a:r>
                        <a:rPr lang="en-US" sz="2200" dirty="0"/>
                        <a:t>Client Credentials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Client and Resource Server are owned by the same entity,</a:t>
                      </a:r>
                      <a:r>
                        <a:rPr lang="en-US" sz="2200" baseline="0" dirty="0"/>
                        <a:t> or Client and Resource Owner are the same. Ex:  Facebook services only access your personal data if you authorize them.  Machine-to-machine, no human.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687692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 in OAuth2</a:t>
            </a:r>
          </a:p>
        </p:txBody>
      </p:sp>
      <p:sp>
        <p:nvSpPr>
          <p:cNvPr id="5" name="Rectangle 4"/>
          <p:cNvSpPr/>
          <p:nvPr/>
        </p:nvSpPr>
        <p:spPr>
          <a:xfrm>
            <a:off x="4044950" y="5103812"/>
            <a:ext cx="1689100" cy="1270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Client</a:t>
            </a:r>
          </a:p>
        </p:txBody>
      </p:sp>
      <p:sp>
        <p:nvSpPr>
          <p:cNvPr id="6" name="Rectangle 5"/>
          <p:cNvSpPr/>
          <p:nvPr/>
        </p:nvSpPr>
        <p:spPr>
          <a:xfrm>
            <a:off x="8864600" y="5103812"/>
            <a:ext cx="1689100" cy="1270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Resource Service</a:t>
            </a:r>
          </a:p>
        </p:txBody>
      </p:sp>
      <p:sp>
        <p:nvSpPr>
          <p:cNvPr id="7" name="Rectangle 6"/>
          <p:cNvSpPr/>
          <p:nvPr/>
        </p:nvSpPr>
        <p:spPr>
          <a:xfrm>
            <a:off x="8864600" y="1868488"/>
            <a:ext cx="1689100" cy="127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Resource Owner</a:t>
            </a:r>
          </a:p>
        </p:txBody>
      </p:sp>
      <p:cxnSp>
        <p:nvCxnSpPr>
          <p:cNvPr id="11" name="Straight Arrow Connector 10"/>
          <p:cNvCxnSpPr>
            <a:endCxn id="7" idx="1"/>
          </p:cNvCxnSpPr>
          <p:nvPr/>
        </p:nvCxnSpPr>
        <p:spPr>
          <a:xfrm>
            <a:off x="5734050" y="2503488"/>
            <a:ext cx="31305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3"/>
            <a:endCxn id="6" idx="1"/>
          </p:cNvCxnSpPr>
          <p:nvPr/>
        </p:nvCxnSpPr>
        <p:spPr>
          <a:xfrm>
            <a:off x="5734050" y="5738812"/>
            <a:ext cx="31305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044950" y="1868488"/>
            <a:ext cx="1689100" cy="1270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Auth</a:t>
            </a:r>
            <a:r>
              <a:rPr lang="en-US" sz="2800" dirty="0"/>
              <a:t> Service</a:t>
            </a:r>
          </a:p>
        </p:txBody>
      </p:sp>
      <p:cxnSp>
        <p:nvCxnSpPr>
          <p:cNvPr id="20" name="Straight Arrow Connector 19"/>
          <p:cNvCxnSpPr>
            <a:stCxn id="18" idx="2"/>
            <a:endCxn id="5" idx="0"/>
          </p:cNvCxnSpPr>
          <p:nvPr/>
        </p:nvCxnSpPr>
        <p:spPr>
          <a:xfrm>
            <a:off x="4889500" y="3138488"/>
            <a:ext cx="0" cy="19653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7" idx="1"/>
            <a:endCxn id="5" idx="0"/>
          </p:cNvCxnSpPr>
          <p:nvPr/>
        </p:nvCxnSpPr>
        <p:spPr>
          <a:xfrm flipH="1">
            <a:off x="4889500" y="2503488"/>
            <a:ext cx="3975100" cy="26003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31800" y="3336320"/>
            <a:ext cx="3175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are some ways to attack OAuth2? How can OAuth2 defend against these attacks?</a:t>
            </a:r>
          </a:p>
        </p:txBody>
      </p:sp>
    </p:spTree>
    <p:extLst>
      <p:ext uri="{BB962C8B-B14F-4D97-AF65-F5344CB8AC3E}">
        <p14:creationId xmlns:p14="http://schemas.microsoft.com/office/powerpoint/2010/main" val="48713069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Considerations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Logging is essential: OAuth2 entities should log both valid uses and invalid attempts</a:t>
            </a:r>
          </a:p>
          <a:p>
            <a:pPr lvl="1"/>
            <a:r>
              <a:rPr lang="en-US" dirty="0"/>
              <a:t>Your log system should flag invalid attempts</a:t>
            </a:r>
          </a:p>
          <a:p>
            <a:pPr lvl="1"/>
            <a:r>
              <a:rPr lang="en-US" dirty="0"/>
              <a:t>Forensic audits after break-ins need logs</a:t>
            </a:r>
          </a:p>
          <a:p>
            <a:r>
              <a:rPr lang="en-US" dirty="0"/>
              <a:t>Denial of Service Attacks can be effective against security systems and need implementation mitigations</a:t>
            </a:r>
          </a:p>
          <a:p>
            <a:pPr lvl="1"/>
            <a:r>
              <a:rPr lang="en-US" dirty="0"/>
              <a:t>If I bombard the Authorization Server or Resource Server with invalid messages, I can prevent valid uses and may even be able to crash a server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8876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OAuth2 Network Security Considerations (1/6)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148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Resource Owner, Resource Server, Client, and Authorization Server must all trust each other.</a:t>
            </a:r>
          </a:p>
          <a:p>
            <a:pPr lvl="1"/>
            <a:r>
              <a:rPr lang="en-US" dirty="0"/>
              <a:t>This is the mutual authentication problem for entities not in the same administrative domain.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Resource Server must know that the access token came from a legitimate client.</a:t>
            </a:r>
          </a:p>
          <a:p>
            <a:r>
              <a:rPr lang="en-US" dirty="0"/>
              <a:t>This is an implementation detail from the OAuth2 spec’s point of view.</a:t>
            </a:r>
          </a:p>
          <a:p>
            <a:r>
              <a:rPr lang="en-US" dirty="0"/>
              <a:t>A common way to implement this is to use HTTPS with mutual authentication </a:t>
            </a:r>
          </a:p>
          <a:p>
            <a:pPr lvl="1"/>
            <a:r>
              <a:rPr lang="en-US" dirty="0"/>
              <a:t>Both end points have signed certificates</a:t>
            </a:r>
          </a:p>
        </p:txBody>
      </p:sp>
    </p:spTree>
    <p:extLst>
      <p:ext uri="{BB962C8B-B14F-4D97-AF65-F5344CB8AC3E}">
        <p14:creationId xmlns:p14="http://schemas.microsoft.com/office/powerpoint/2010/main" val="238034933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OAuth2 Network Security Considerations (2/6)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Authorization codes for obtaining tokens must be single use and short lived</a:t>
            </a:r>
          </a:p>
          <a:p>
            <a:r>
              <a:rPr lang="en-US" dirty="0"/>
              <a:t>Remember: an authorization code is used by the client to get an access token, so it is very valuable</a:t>
            </a:r>
          </a:p>
          <a:p>
            <a:r>
              <a:rPr lang="en-US" dirty="0"/>
              <a:t>This limits the exposure of the system to stolen authorization codes</a:t>
            </a:r>
          </a:p>
          <a:p>
            <a:r>
              <a:rPr lang="en-US" dirty="0"/>
              <a:t>Authorization codes are coupled with redirect URIs registered by the Client with the Authorization Server</a:t>
            </a:r>
          </a:p>
          <a:p>
            <a:pPr lvl="1"/>
            <a:r>
              <a:rPr lang="en-US" dirty="0"/>
              <a:t>The Authorization Server makes sure that the Client and the Resource Owner’s user-agent have the same values for redirect URIs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28266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OAuth2 Network Security Considerations (3/6)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Message privacy is required when transmitting authorization grants and access tokens. </a:t>
            </a:r>
          </a:p>
          <a:p>
            <a:pPr lvl="1"/>
            <a:r>
              <a:rPr lang="en-US" dirty="0"/>
              <a:t>TLS, HTTPS security can do this</a:t>
            </a:r>
          </a:p>
          <a:p>
            <a:r>
              <a:rPr lang="en-US" dirty="0"/>
              <a:t>Remember: access tokens are used by the client to access capabilities of a Resource Server.</a:t>
            </a:r>
          </a:p>
          <a:p>
            <a:r>
              <a:rPr lang="en-US" dirty="0"/>
              <a:t>Access and refresh tokens need to be stored securely by the client</a:t>
            </a:r>
          </a:p>
          <a:p>
            <a:r>
              <a:rPr lang="en-US" dirty="0"/>
              <a:t>The client should not store Authorization Codes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924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680200" y="2209800"/>
            <a:ext cx="1244600" cy="1016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Gateway Tenant</a:t>
            </a:r>
          </a:p>
        </p:txBody>
      </p:sp>
      <p:sp>
        <p:nvSpPr>
          <p:cNvPr id="6" name="Rectangle 5"/>
          <p:cNvSpPr/>
          <p:nvPr/>
        </p:nvSpPr>
        <p:spPr>
          <a:xfrm>
            <a:off x="10083800" y="2209800"/>
            <a:ext cx="1244600" cy="1016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Gateway Tenant</a:t>
            </a:r>
          </a:p>
        </p:txBody>
      </p:sp>
      <p:sp>
        <p:nvSpPr>
          <p:cNvPr id="7" name="Rectangle 6"/>
          <p:cNvSpPr/>
          <p:nvPr/>
        </p:nvSpPr>
        <p:spPr>
          <a:xfrm>
            <a:off x="8407400" y="2209800"/>
            <a:ext cx="1244600" cy="1016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Gateway Tenant</a:t>
            </a:r>
          </a:p>
        </p:txBody>
      </p:sp>
      <p:sp>
        <p:nvSpPr>
          <p:cNvPr id="8" name="Rectangle 7"/>
          <p:cNvSpPr/>
          <p:nvPr/>
        </p:nvSpPr>
        <p:spPr>
          <a:xfrm>
            <a:off x="7366000" y="4598194"/>
            <a:ext cx="3302000" cy="115490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Apache Airavata Middleware</a:t>
            </a:r>
          </a:p>
        </p:txBody>
      </p:sp>
      <p:sp>
        <p:nvSpPr>
          <p:cNvPr id="9" name="Rectangle 8"/>
          <p:cNvSpPr/>
          <p:nvPr/>
        </p:nvSpPr>
        <p:spPr>
          <a:xfrm>
            <a:off x="7366000" y="4306888"/>
            <a:ext cx="3302000" cy="29130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Server</a:t>
            </a:r>
          </a:p>
        </p:txBody>
      </p:sp>
      <p:cxnSp>
        <p:nvCxnSpPr>
          <p:cNvPr id="10" name="Straight Arrow Connector 9"/>
          <p:cNvCxnSpPr>
            <a:stCxn id="7" idx="2"/>
            <a:endCxn id="11" idx="0"/>
          </p:cNvCxnSpPr>
          <p:nvPr/>
        </p:nvCxnSpPr>
        <p:spPr>
          <a:xfrm>
            <a:off x="7302500" y="3225800"/>
            <a:ext cx="1714500" cy="10810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2"/>
            <a:endCxn id="11" idx="0"/>
          </p:cNvCxnSpPr>
          <p:nvPr/>
        </p:nvCxnSpPr>
        <p:spPr>
          <a:xfrm flipH="1">
            <a:off x="9017000" y="3225800"/>
            <a:ext cx="12700" cy="10810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  <a:endCxn id="11" idx="0"/>
          </p:cNvCxnSpPr>
          <p:nvPr/>
        </p:nvCxnSpPr>
        <p:spPr>
          <a:xfrm flipH="1">
            <a:off x="9017000" y="3225800"/>
            <a:ext cx="1689100" cy="10810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Zoom in on the UI and API Server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UI: this is the gateway tenant</a:t>
            </a:r>
          </a:p>
          <a:p>
            <a:r>
              <a:rPr lang="en-US" dirty="0"/>
              <a:t>The API Server can communicate with multiple tenants.</a:t>
            </a:r>
          </a:p>
          <a:p>
            <a:r>
              <a:rPr lang="en-US" dirty="0"/>
              <a:t>Tenants can be Web servers, mobile applications, native browser JavaScript apps, or desktop applications.</a:t>
            </a:r>
          </a:p>
          <a:p>
            <a:r>
              <a:rPr lang="en-US" dirty="0"/>
              <a:t>Tenants and the API server communicate over network connections (TCP or HTTPS)</a:t>
            </a:r>
          </a:p>
        </p:txBody>
      </p:sp>
    </p:spTree>
    <p:extLst>
      <p:ext uri="{BB962C8B-B14F-4D97-AF65-F5344CB8AC3E}">
        <p14:creationId xmlns:p14="http://schemas.microsoft.com/office/powerpoint/2010/main" val="94658556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OAuth2 Network Security Considerations (4/6)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Message integrity proofs and </a:t>
            </a:r>
            <a:r>
              <a:rPr lang="en-US" dirty="0" err="1"/>
              <a:t>nonces</a:t>
            </a:r>
            <a:r>
              <a:rPr lang="en-US" dirty="0"/>
              <a:t> are important.</a:t>
            </a:r>
          </a:p>
          <a:p>
            <a:r>
              <a:rPr lang="en-US" dirty="0"/>
              <a:t>Message hashes can prove that the message has not been altered in transit </a:t>
            </a:r>
          </a:p>
          <a:p>
            <a:pPr lvl="1"/>
            <a:r>
              <a:rPr lang="en-US" dirty="0"/>
              <a:t>Use hashing functions built into security libraries</a:t>
            </a:r>
          </a:p>
          <a:p>
            <a:pPr lvl="1"/>
            <a:r>
              <a:rPr lang="en-US" dirty="0"/>
              <a:t>A hash is a very hard to reverse mathematical operation</a:t>
            </a:r>
          </a:p>
          <a:p>
            <a:r>
              <a:rPr lang="en-US" dirty="0" err="1"/>
              <a:t>Nonces</a:t>
            </a:r>
            <a:r>
              <a:rPr lang="en-US" dirty="0"/>
              <a:t> can detect if a message has been sent multiple times</a:t>
            </a:r>
          </a:p>
          <a:p>
            <a:pPr lvl="1"/>
            <a:r>
              <a:rPr lang="en-US" dirty="0"/>
              <a:t>These are called replay attacks</a:t>
            </a:r>
          </a:p>
          <a:p>
            <a:pPr lvl="1"/>
            <a:r>
              <a:rPr lang="en-US" dirty="0"/>
              <a:t>NONCE == Number used ONCE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8144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OAuth2 Network Security Considerations (5/6)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Authorization codes, access tokens, and refresh tokens should be hard to guess by a malicious client</a:t>
            </a:r>
          </a:p>
          <a:p>
            <a:r>
              <a:rPr lang="en-US" dirty="0"/>
              <a:t>Use long strings, encoding schemes</a:t>
            </a:r>
          </a:p>
          <a:p>
            <a:r>
              <a:rPr lang="en-US" dirty="0"/>
              <a:t>Opaque authorization codes and access tokens can be hashes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5041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OAuth2 Network Security Considerations (6/6)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Should access tokens be transferable?</a:t>
            </a:r>
          </a:p>
          <a:p>
            <a:pPr lvl="1"/>
            <a:r>
              <a:rPr lang="en-US" dirty="0"/>
              <a:t>It is your choice</a:t>
            </a:r>
          </a:p>
          <a:p>
            <a:r>
              <a:rPr lang="en-US" dirty="0"/>
              <a:t>Bearer access token type: the Resource Service trusts whoever has a valid token.</a:t>
            </a:r>
          </a:p>
          <a:p>
            <a:pPr lvl="1"/>
            <a:r>
              <a:rPr lang="en-US" dirty="0"/>
              <a:t>There are cases when you would want to transfer the access token to a different client.</a:t>
            </a:r>
          </a:p>
          <a:p>
            <a:r>
              <a:rPr lang="en-US" dirty="0"/>
              <a:t>MAC access token: the token is associated with a specific client service.</a:t>
            </a:r>
          </a:p>
        </p:txBody>
      </p:sp>
    </p:spTree>
    <p:extLst>
      <p:ext uri="{BB962C8B-B14F-4D97-AF65-F5344CB8AC3E}">
        <p14:creationId xmlns:p14="http://schemas.microsoft.com/office/powerpoint/2010/main" val="388180197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56" y="469900"/>
            <a:ext cx="9099340" cy="6210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696200" y="241301"/>
            <a:ext cx="4064000" cy="37856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Case 3(a): Gateway maintains its own isolated User Store and does not share information with Airavata.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User authentication happens externally.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This requires a Client Credential grant type between the gateway and Airavata. </a:t>
            </a:r>
          </a:p>
        </p:txBody>
      </p:sp>
    </p:spTree>
    <p:extLst>
      <p:ext uri="{BB962C8B-B14F-4D97-AF65-F5344CB8AC3E}">
        <p14:creationId xmlns:p14="http://schemas.microsoft.com/office/powerpoint/2010/main" val="416401870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75" y="368301"/>
            <a:ext cx="9355476" cy="62991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454900" y="368301"/>
            <a:ext cx="4064000" cy="304698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Case 3(b): Gateway shares read access to its User Store with Airavata.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The gateway uses OIDC to authenticate to the authorization server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This uses the Authorization Code grant type. </a:t>
            </a:r>
          </a:p>
        </p:txBody>
      </p:sp>
    </p:spTree>
    <p:extLst>
      <p:ext uri="{BB962C8B-B14F-4D97-AF65-F5344CB8AC3E}">
        <p14:creationId xmlns:p14="http://schemas.microsoft.com/office/powerpoint/2010/main" val="177756297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" y="558800"/>
            <a:ext cx="8548982" cy="60742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454900" y="368301"/>
            <a:ext cx="4445000" cy="37856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Case 3(c): Gateway duplicates its user store for Airavata.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The gateway uses Airavata’s Authorization Server to provide OIDC-based authentication.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This uses the Authorization Code grant type.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SCIM is the protocol for duplicating user information across multiple user stores.</a:t>
            </a:r>
          </a:p>
        </p:txBody>
      </p:sp>
    </p:spTree>
    <p:extLst>
      <p:ext uri="{BB962C8B-B14F-4D97-AF65-F5344CB8AC3E}">
        <p14:creationId xmlns:p14="http://schemas.microsoft.com/office/powerpoint/2010/main" val="2821387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Challenges for Gateway Architectures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need to establish trust between a gateway tenant and the API server.</a:t>
            </a:r>
          </a:p>
          <a:p>
            <a:r>
              <a:rPr lang="en-US" dirty="0"/>
              <a:t>The gateway tenant may manage its own user base, but these must be communicated to the API server.</a:t>
            </a:r>
          </a:p>
          <a:p>
            <a:r>
              <a:rPr lang="en-US" dirty="0"/>
              <a:t>A gateway tenant may be a single web server for an entire community</a:t>
            </a:r>
          </a:p>
          <a:p>
            <a:pPr lvl="1"/>
            <a:r>
              <a:rPr lang="en-US" dirty="0"/>
              <a:t>The SEAGrid Web server, for example</a:t>
            </a:r>
          </a:p>
          <a:p>
            <a:r>
              <a:rPr lang="en-US" dirty="0"/>
              <a:t>A gateway tenant also may be a desktop application, scripting tool, or in-browser application that get distributed to every user.</a:t>
            </a:r>
          </a:p>
          <a:p>
            <a:pPr lvl="1"/>
            <a:r>
              <a:rPr lang="en-US" dirty="0"/>
              <a:t>Need unique credentials for each client</a:t>
            </a:r>
          </a:p>
          <a:p>
            <a:pPr lvl="1"/>
            <a:r>
              <a:rPr lang="en-US" dirty="0"/>
              <a:t>Credentials are more vulnerable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38200" y="6235700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OAuth2 can address many of these issues.</a:t>
            </a:r>
          </a:p>
        </p:txBody>
      </p:sp>
    </p:spTree>
    <p:extLst>
      <p:ext uri="{BB962C8B-B14F-4D97-AF65-F5344CB8AC3E}">
        <p14:creationId xmlns:p14="http://schemas.microsoft.com/office/powerpoint/2010/main" val="455748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 Security and OAuth2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basic introduction</a:t>
            </a:r>
          </a:p>
        </p:txBody>
      </p:sp>
    </p:spTree>
    <p:extLst>
      <p:ext uri="{BB962C8B-B14F-4D97-AF65-F5344CB8AC3E}">
        <p14:creationId xmlns:p14="http://schemas.microsoft.com/office/powerpoint/2010/main" val="1136523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Airavata-Blu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5ADCC"/>
      </a:accent1>
      <a:accent2>
        <a:srgbClr val="F27B72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Airavata Powerpoint Template-withNewLogoandName">
  <a:themeElements>
    <a:clrScheme name="Airavata-Blu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5ADCC"/>
      </a:accent1>
      <a:accent2>
        <a:srgbClr val="F27B72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4385</Words>
  <Application>Microsoft Macintosh PowerPoint</Application>
  <PresentationFormat>Widescreen</PresentationFormat>
  <Paragraphs>504</Paragraphs>
  <Slides>75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75</vt:i4>
      </vt:variant>
    </vt:vector>
  </HeadingPairs>
  <TitlesOfParts>
    <vt:vector size="81" baseType="lpstr">
      <vt:lpstr>Arial</vt:lpstr>
      <vt:lpstr>Calibri</vt:lpstr>
      <vt:lpstr>Calibri Light</vt:lpstr>
      <vt:lpstr>Office Theme</vt:lpstr>
      <vt:lpstr>1_Office Theme</vt:lpstr>
      <vt:lpstr>Airavata Powerpoint Template-withNewLogoandName</vt:lpstr>
      <vt:lpstr>Science Gateway Security Considerations</vt:lpstr>
      <vt:lpstr>Background</vt:lpstr>
      <vt:lpstr>Apache Airavata: Science Gateway Middleware</vt:lpstr>
      <vt:lpstr>Gateways Need to Provide Three Types of Security </vt:lpstr>
      <vt:lpstr>Simplifying Assumption: the Middleware Perimeter</vt:lpstr>
      <vt:lpstr>Apache Airavata: High Level Architecture</vt:lpstr>
      <vt:lpstr>Zoom in on the UI and API Server</vt:lpstr>
      <vt:lpstr>Security Challenges for Gateway Architectures</vt:lpstr>
      <vt:lpstr>Network Security and OAuth2</vt:lpstr>
      <vt:lpstr>Entities on a Network</vt:lpstr>
      <vt:lpstr>PowerPoint Presentation</vt:lpstr>
      <vt:lpstr>The Authorization Problem</vt:lpstr>
      <vt:lpstr>Authorization and 3rd Party Services</vt:lpstr>
      <vt:lpstr>Problems Delegating Authority </vt:lpstr>
      <vt:lpstr>Some Problems with Credential Sharing</vt:lpstr>
      <vt:lpstr>Introducing OAuth2</vt:lpstr>
      <vt:lpstr>OAuth2 Main Concepts</vt:lpstr>
      <vt:lpstr>Credentials vs. Tokens</vt:lpstr>
      <vt:lpstr>Types of OAuth2 Clients</vt:lpstr>
      <vt:lpstr>Client Registration: Trusting the Client</vt:lpstr>
      <vt:lpstr>OAuth2’s Abstract Protocol Flow</vt:lpstr>
      <vt:lpstr>OAuth2 In Brief...</vt:lpstr>
      <vt:lpstr>Authorization Code Grant Type for Private Clients</vt:lpstr>
      <vt:lpstr>Implicit Grant Type for Public Clients</vt:lpstr>
      <vt:lpstr>Resource Owner Password Credentials </vt:lpstr>
      <vt:lpstr>Client Credentials Grant Type</vt:lpstr>
      <vt:lpstr>What Are Access Tokens?</vt:lpstr>
      <vt:lpstr>Refresh Tokens</vt:lpstr>
      <vt:lpstr>OpenID Connect: A Summary</vt:lpstr>
      <vt:lpstr>What Is OpenID Connect?</vt:lpstr>
      <vt:lpstr>Why Use OpenID Connect?</vt:lpstr>
      <vt:lpstr>Examples</vt:lpstr>
      <vt:lpstr>OAuth2 and OpenID Connect</vt:lpstr>
      <vt:lpstr>Direct Authentication</vt:lpstr>
      <vt:lpstr>Authentication as a Service</vt:lpstr>
      <vt:lpstr>Basic OIDC Flow</vt:lpstr>
      <vt:lpstr>Basic OIDC Steps</vt:lpstr>
      <vt:lpstr>OAuth2, OpenID Connect and Science Gateway API Servers</vt:lpstr>
      <vt:lpstr>General Gateway Issues</vt:lpstr>
      <vt:lpstr>General Requirements</vt:lpstr>
      <vt:lpstr>SEAGrid Scenarios</vt:lpstr>
      <vt:lpstr>Our Conclusions About OAuth2 and Gateways</vt:lpstr>
      <vt:lpstr>How Do We Handle Authentication, User Management, and API Access?</vt:lpstr>
      <vt:lpstr>First, Some Acknowledgements</vt:lpstr>
      <vt:lpstr>PowerPoint Presentation</vt:lpstr>
      <vt:lpstr>PowerPoint Presentation</vt:lpstr>
      <vt:lpstr>Some Open Issues</vt:lpstr>
      <vt:lpstr>Recall an Earlier Slide</vt:lpstr>
      <vt:lpstr>Can You Treat the Supercomputers as OAuth2 Resource Services? </vt:lpstr>
      <vt:lpstr>Yes, You Can! Sort of. </vt:lpstr>
      <vt:lpstr>Enabling Users to Bring Their Own Resources</vt:lpstr>
      <vt:lpstr>Custos Components</vt:lpstr>
      <vt:lpstr>PowerPoint Presentation</vt:lpstr>
      <vt:lpstr>OIDC Mappings to OAuth2</vt:lpstr>
      <vt:lpstr>The OIDC ID Token (1/2)</vt:lpstr>
      <vt:lpstr>The OIDC ID Token (2/2)</vt:lpstr>
      <vt:lpstr>Sample OIDC ID Token</vt:lpstr>
      <vt:lpstr>PowerPoint Presentation</vt:lpstr>
      <vt:lpstr>Additional Claims</vt:lpstr>
      <vt:lpstr>UserInfo Endpoint</vt:lpstr>
      <vt:lpstr>OpenID Connect Client Request Parameters</vt:lpstr>
      <vt:lpstr>PowerPoint Presentation</vt:lpstr>
      <vt:lpstr>Out of Scope</vt:lpstr>
      <vt:lpstr>PowerPoint Presentation</vt:lpstr>
      <vt:lpstr>Assumptions in OAuth2</vt:lpstr>
      <vt:lpstr>Operational Considerations</vt:lpstr>
      <vt:lpstr>Some OAuth2 Network Security Considerations (1/6)</vt:lpstr>
      <vt:lpstr>Some OAuth2 Network Security Considerations (2/6)</vt:lpstr>
      <vt:lpstr>OAuth2 Network Security Considerations (3/6)</vt:lpstr>
      <vt:lpstr>OAuth2 Network Security Considerations (4/6)</vt:lpstr>
      <vt:lpstr>OAuth2 Network Security Considerations (5/6)</vt:lpstr>
      <vt:lpstr>OAuth2 Network Security Considerations (6/6)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Gateway Security Considerations</dc:title>
  <dc:creator>Pierce, Marlon</dc:creator>
  <cp:lastModifiedBy>Pierce, Marlon</cp:lastModifiedBy>
  <cp:revision>13</cp:revision>
  <dcterms:created xsi:type="dcterms:W3CDTF">2019-04-19T14:48:07Z</dcterms:created>
  <dcterms:modified xsi:type="dcterms:W3CDTF">2019-04-19T15:30:52Z</dcterms:modified>
</cp:coreProperties>
</file>